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25"/>
  </p:notesMasterIdLst>
  <p:sldIdLst>
    <p:sldId id="256" r:id="rId3"/>
    <p:sldId id="257" r:id="rId4"/>
    <p:sldId id="258" r:id="rId5"/>
    <p:sldId id="266" r:id="rId6"/>
    <p:sldId id="259" r:id="rId7"/>
    <p:sldId id="267" r:id="rId8"/>
    <p:sldId id="268" r:id="rId9"/>
    <p:sldId id="269" r:id="rId10"/>
    <p:sldId id="260" r:id="rId11"/>
    <p:sldId id="270" r:id="rId12"/>
    <p:sldId id="271" r:id="rId13"/>
    <p:sldId id="272" r:id="rId14"/>
    <p:sldId id="273" r:id="rId15"/>
    <p:sldId id="274" r:id="rId16"/>
    <p:sldId id="261" r:id="rId17"/>
    <p:sldId id="275" r:id="rId18"/>
    <p:sldId id="262" r:id="rId19"/>
    <p:sldId id="263" r:id="rId20"/>
    <p:sldId id="264" r:id="rId21"/>
    <p:sldId id="276" r:id="rId22"/>
    <p:sldId id="277" r:id="rId23"/>
    <p:sldId id="265" r:id="rId24"/>
  </p:sldIdLst>
  <p:sldSz cx="9144000" cy="5143500" type="screen16x9"/>
  <p:notesSz cx="6858000" cy="9144000"/>
  <p:embeddedFontLst>
    <p:embeddedFont>
      <p:font typeface="Montserrat" panose="020B0604020202020204" charset="0"/>
      <p:regular r:id="rId26"/>
      <p:bold r:id="rId27"/>
      <p:italic r:id="rId28"/>
      <p:boldItalic r:id="rId29"/>
    </p:embeddedFont>
    <p:embeddedFont>
      <p:font typeface="Montserrat SemiBold" panose="020B0604020202020204" charset="0"/>
      <p:regular r:id="rId30"/>
      <p:bold r:id="rId31"/>
      <p:italic r:id="rId32"/>
      <p:boldItalic r:id="rId33"/>
    </p:embeddedFont>
    <p:embeddedFont>
      <p:font typeface="Source Code Pro" panose="020B0604020202020204" charset="0"/>
      <p:regular r:id="rId34"/>
      <p:bold r:id="rId35"/>
      <p:italic r:id="rId36"/>
      <p:boldItalic r:id="rId37"/>
    </p:embeddedFont>
    <p:embeddedFont>
      <p:font typeface="Segoe UI Symbol" panose="020B0502040204020203" pitchFamily="34" charset="0"/>
      <p:regular r:id="rId38"/>
    </p:embeddedFont>
    <p:embeddedFont>
      <p:font typeface="Segoe UI" panose="020B0502040204020203" pitchFamily="34" charset="0"/>
      <p:regular r:id="rId39"/>
      <p:bold r:id="rId40"/>
      <p:italic r:id="rId41"/>
      <p:boldItalic r:id="rId42"/>
    </p:embeddedFont>
    <p:embeddedFont>
      <p:font typeface="Calibri Light" panose="020F0302020204030204" pitchFamily="34" charset="0"/>
      <p:regular r:id="rId43"/>
      <p:italic r:id="rId44"/>
    </p:embeddedFont>
    <p:embeddedFont>
      <p:font typeface="Calibri" panose="020F050202020403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28" autoAdjust="0"/>
    <p:restoredTop sz="94660"/>
  </p:normalViewPr>
  <p:slideViewPr>
    <p:cSldViewPr snapToGrid="0">
      <p:cViewPr varScale="1">
        <p:scale>
          <a:sx n="110" d="100"/>
          <a:sy n="110" d="100"/>
        </p:scale>
        <p:origin x="600"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4.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716c57d0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2" name="Google Shape;62;g1716c57d0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716c57d096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1716c57d096_0_2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1716c57d096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71" name="Google Shape;71;g1716c57d096_0_1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1716c57d096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 name="Google Shape;78;g1716c57d096_0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716c57d096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1716c57d096_0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716c57d096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 name="Google Shape;90;g1716c57d096_0_1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716c57d096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 name="Google Shape;96;g1716c57d096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16c57d096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g1716c57d096_0_1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716c57d096_0_1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g1716c57d096_0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716c57d096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g1716c57d096_0_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311700" y="292850"/>
            <a:ext cx="8520600" cy="8010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4200"/>
              <a:buNone/>
              <a:defRPr/>
            </a:lvl1pPr>
            <a:lvl2pPr lvl="1" algn="l" rtl="0">
              <a:lnSpc>
                <a:spcPct val="100000"/>
              </a:lnSpc>
              <a:spcBef>
                <a:spcPts val="0"/>
              </a:spcBef>
              <a:spcAft>
                <a:spcPts val="0"/>
              </a:spcAft>
              <a:buSzPts val="4200"/>
              <a:buNone/>
              <a:defRPr/>
            </a:lvl2pPr>
            <a:lvl3pPr lvl="2" algn="l" rtl="0">
              <a:lnSpc>
                <a:spcPct val="100000"/>
              </a:lnSpc>
              <a:spcBef>
                <a:spcPts val="0"/>
              </a:spcBef>
              <a:spcAft>
                <a:spcPts val="0"/>
              </a:spcAft>
              <a:buSzPts val="4200"/>
              <a:buNone/>
              <a:defRPr/>
            </a:lvl3pPr>
            <a:lvl4pPr lvl="3" algn="l" rtl="0">
              <a:lnSpc>
                <a:spcPct val="100000"/>
              </a:lnSpc>
              <a:spcBef>
                <a:spcPts val="0"/>
              </a:spcBef>
              <a:spcAft>
                <a:spcPts val="0"/>
              </a:spcAft>
              <a:buSzPts val="4200"/>
              <a:buNone/>
              <a:defRPr/>
            </a:lvl4pPr>
            <a:lvl5pPr lvl="4" algn="l" rtl="0">
              <a:lnSpc>
                <a:spcPct val="100000"/>
              </a:lnSpc>
              <a:spcBef>
                <a:spcPts val="0"/>
              </a:spcBef>
              <a:spcAft>
                <a:spcPts val="0"/>
              </a:spcAft>
              <a:buSzPts val="4200"/>
              <a:buNone/>
              <a:defRPr/>
            </a:lvl5pPr>
            <a:lvl6pPr lvl="5" algn="l" rtl="0">
              <a:lnSpc>
                <a:spcPct val="100000"/>
              </a:lnSpc>
              <a:spcBef>
                <a:spcPts val="0"/>
              </a:spcBef>
              <a:spcAft>
                <a:spcPts val="0"/>
              </a:spcAft>
              <a:buSzPts val="4200"/>
              <a:buNone/>
              <a:defRPr/>
            </a:lvl6pPr>
            <a:lvl7pPr lvl="6" algn="l" rtl="0">
              <a:lnSpc>
                <a:spcPct val="100000"/>
              </a:lnSpc>
              <a:spcBef>
                <a:spcPts val="0"/>
              </a:spcBef>
              <a:spcAft>
                <a:spcPts val="0"/>
              </a:spcAft>
              <a:buSzPts val="4200"/>
              <a:buNone/>
              <a:defRPr/>
            </a:lvl7pPr>
            <a:lvl8pPr lvl="7" algn="l" rtl="0">
              <a:lnSpc>
                <a:spcPct val="100000"/>
              </a:lnSpc>
              <a:spcBef>
                <a:spcPts val="0"/>
              </a:spcBef>
              <a:spcAft>
                <a:spcPts val="0"/>
              </a:spcAft>
              <a:buSzPts val="4200"/>
              <a:buNone/>
              <a:defRPr/>
            </a:lvl8pPr>
            <a:lvl9pPr lvl="8" algn="l" rtl="0">
              <a:lnSpc>
                <a:spcPct val="100000"/>
              </a:lnSpc>
              <a:spcBef>
                <a:spcPts val="0"/>
              </a:spcBef>
              <a:spcAft>
                <a:spcPts val="0"/>
              </a:spcAft>
              <a:buSzPts val="4200"/>
              <a:buNone/>
              <a:defRPr/>
            </a:lvl9pPr>
          </a:lstStyle>
          <a:p>
            <a:endParaRPr/>
          </a:p>
        </p:txBody>
      </p:sp>
      <p:sp>
        <p:nvSpPr>
          <p:cNvPr id="58" name="Google Shape;58;p14"/>
          <p:cNvSpPr txBox="1">
            <a:spLocks noGrp="1"/>
          </p:cNvSpPr>
          <p:nvPr>
            <p:ph type="body" idx="1"/>
          </p:nvPr>
        </p:nvSpPr>
        <p:spPr>
          <a:xfrm>
            <a:off x="311700" y="1228675"/>
            <a:ext cx="8520600" cy="3340200"/>
          </a:xfrm>
          <a:prstGeom prst="rect">
            <a:avLst/>
          </a:prstGeom>
          <a:noFill/>
          <a:ln>
            <a:noFill/>
          </a:ln>
        </p:spPr>
        <p:txBody>
          <a:bodyPr spcFirstLastPara="1" wrap="square" lIns="91425" tIns="91425" rIns="91425" bIns="91425" anchor="t" anchorCtr="0">
            <a:normAutofit/>
          </a:bodyPr>
          <a:lstStyle>
            <a:lvl1pPr marL="457200" lvl="0" indent="-342900" algn="l" rtl="0">
              <a:lnSpc>
                <a:spcPct val="100000"/>
              </a:lnSpc>
              <a:spcBef>
                <a:spcPts val="0"/>
              </a:spcBef>
              <a:spcAft>
                <a:spcPts val="0"/>
              </a:spcAft>
              <a:buSzPts val="1800"/>
              <a:buChar char="●"/>
              <a:defRPr/>
            </a:lvl1pPr>
            <a:lvl2pPr marL="914400" lvl="1" indent="-317500" algn="l" rtl="0">
              <a:lnSpc>
                <a:spcPct val="100000"/>
              </a:lnSpc>
              <a:spcBef>
                <a:spcPts val="0"/>
              </a:spcBef>
              <a:spcAft>
                <a:spcPts val="0"/>
              </a:spcAft>
              <a:buSzPts val="1400"/>
              <a:buChar char="○"/>
              <a:defRPr/>
            </a:lvl2pPr>
            <a:lvl3pPr marL="1371600" lvl="2" indent="-317500" algn="l" rtl="0">
              <a:lnSpc>
                <a:spcPct val="100000"/>
              </a:lnSpc>
              <a:spcBef>
                <a:spcPts val="0"/>
              </a:spcBef>
              <a:spcAft>
                <a:spcPts val="0"/>
              </a:spcAft>
              <a:buSzPts val="1400"/>
              <a:buChar char="■"/>
              <a:defRPr/>
            </a:lvl3pPr>
            <a:lvl4pPr marL="1828800" lvl="3" indent="-317500" algn="l" rtl="0">
              <a:lnSpc>
                <a:spcPct val="100000"/>
              </a:lnSpc>
              <a:spcBef>
                <a:spcPts val="0"/>
              </a:spcBef>
              <a:spcAft>
                <a:spcPts val="0"/>
              </a:spcAft>
              <a:buSzPts val="1400"/>
              <a:buChar char="●"/>
              <a:defRPr/>
            </a:lvl4pPr>
            <a:lvl5pPr marL="2286000" lvl="4" indent="-317500" algn="l" rtl="0">
              <a:lnSpc>
                <a:spcPct val="100000"/>
              </a:lnSpc>
              <a:spcBef>
                <a:spcPts val="0"/>
              </a:spcBef>
              <a:spcAft>
                <a:spcPts val="0"/>
              </a:spcAft>
              <a:buSzPts val="1400"/>
              <a:buChar char="○"/>
              <a:defRPr/>
            </a:lvl5pPr>
            <a:lvl6pPr marL="2743200" lvl="5" indent="-317500" algn="l" rtl="0">
              <a:lnSpc>
                <a:spcPct val="100000"/>
              </a:lnSpc>
              <a:spcBef>
                <a:spcPts val="0"/>
              </a:spcBef>
              <a:spcAft>
                <a:spcPts val="0"/>
              </a:spcAft>
              <a:buSzPts val="1400"/>
              <a:buChar char="■"/>
              <a:defRPr/>
            </a:lvl6pPr>
            <a:lvl7pPr marL="3200400" lvl="6" indent="-317500" algn="l" rtl="0">
              <a:lnSpc>
                <a:spcPct val="100000"/>
              </a:lnSpc>
              <a:spcBef>
                <a:spcPts val="0"/>
              </a:spcBef>
              <a:spcAft>
                <a:spcPts val="0"/>
              </a:spcAft>
              <a:buSzPts val="1400"/>
              <a:buChar char="●"/>
              <a:defRPr/>
            </a:lvl7pPr>
            <a:lvl8pPr marL="3657600" lvl="7" indent="-317500" algn="l" rtl="0">
              <a:lnSpc>
                <a:spcPct val="100000"/>
              </a:lnSpc>
              <a:spcBef>
                <a:spcPts val="0"/>
              </a:spcBef>
              <a:spcAft>
                <a:spcPts val="0"/>
              </a:spcAft>
              <a:buSzPts val="1400"/>
              <a:buChar char="○"/>
              <a:defRPr/>
            </a:lvl8pPr>
            <a:lvl9pPr marL="4114800" lvl="8" indent="-317500" algn="l" rtl="0">
              <a:lnSpc>
                <a:spcPct val="100000"/>
              </a:lnSpc>
              <a:spcBef>
                <a:spcPts val="0"/>
              </a:spcBef>
              <a:spcAft>
                <a:spcPts val="0"/>
              </a:spcAft>
              <a:buSzPts val="1400"/>
              <a:buChar char="■"/>
              <a:defRPr/>
            </a:lvl9pPr>
          </a:lstStyle>
          <a:p>
            <a:endParaRPr/>
          </a:p>
        </p:txBody>
      </p:sp>
      <p:sp>
        <p:nvSpPr>
          <p:cNvPr id="59" name="Google Shape;59;p14"/>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7937"/>
            <a:ext cx="9144000" cy="7431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 name="Google Shape;52;p13"/>
          <p:cNvPicPr preferRelativeResize="0"/>
          <p:nvPr/>
        </p:nvPicPr>
        <p:blipFill rotWithShape="1">
          <a:blip r:embed="rId3">
            <a:alphaModFix/>
          </a:blip>
          <a:srcRect b="24766"/>
          <a:stretch/>
        </p:blipFill>
        <p:spPr>
          <a:xfrm>
            <a:off x="7591425" y="276225"/>
            <a:ext cx="1196974" cy="206375"/>
          </a:xfrm>
          <a:prstGeom prst="rect">
            <a:avLst/>
          </a:prstGeom>
          <a:noFill/>
          <a:ln>
            <a:noFill/>
          </a:ln>
        </p:spPr>
      </p:pic>
      <p:sp>
        <p:nvSpPr>
          <p:cNvPr id="53" name="Google Shape;53;p13"/>
          <p:cNvSpPr txBox="1">
            <a:spLocks noGrp="1"/>
          </p:cNvSpPr>
          <p:nvPr>
            <p:ph type="title"/>
          </p:nvPr>
        </p:nvSpPr>
        <p:spPr>
          <a:xfrm>
            <a:off x="311150" y="292100"/>
            <a:ext cx="8521800" cy="801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4" name="Google Shape;54;p13"/>
          <p:cNvSpPr txBox="1">
            <a:spLocks noGrp="1"/>
          </p:cNvSpPr>
          <p:nvPr>
            <p:ph type="body" idx="1"/>
          </p:nvPr>
        </p:nvSpPr>
        <p:spPr>
          <a:xfrm>
            <a:off x="311150" y="1228725"/>
            <a:ext cx="8521800" cy="334020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8472487" y="4662487"/>
            <a:ext cx="5493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1pPr>
            <a:lvl2pPr marL="0" marR="0" lvl="1"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2pPr>
            <a:lvl3pPr marL="0" marR="0" lvl="2"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3pPr>
            <a:lvl4pPr marL="0" marR="0" lvl="3"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4pPr>
            <a:lvl5pPr marL="0" marR="0" lvl="4"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5pPr>
            <a:lvl6pPr marL="0" marR="0" lvl="5"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6pPr>
            <a:lvl7pPr marL="0" marR="0" lvl="6"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7pPr>
            <a:lvl8pPr marL="0" marR="0" lvl="7"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8pPr>
            <a:lvl9pPr marL="0" marR="0" lvl="8" indent="0" algn="r" rtl="0">
              <a:lnSpc>
                <a:spcPct val="100000"/>
              </a:lnSpc>
              <a:spcBef>
                <a:spcPts val="0"/>
              </a:spcBef>
              <a:spcAft>
                <a:spcPts val="0"/>
              </a:spcAft>
              <a:buClr>
                <a:schemeClr val="accent1"/>
              </a:buClr>
              <a:buSzPts val="1000"/>
              <a:buFont typeface="Source Code Pro"/>
              <a:buNone/>
              <a:defRPr sz="1000" b="0" i="0" u="none" strike="noStrike" cap="none">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spreadsheets/d/19BuVeeg7xmg1gjga7_hUyhdCcXx5F2yK/edit?usp=sharing&amp;ouid=117434846434771070388&amp;rtpof=true&amp;sd=true"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hyperlink" Target="https://drive.google.com/file/d/1HOZmQEmPDQtdNUUZFQDY3V48SuS4o-dJ/view?usp=shari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p:nvPr/>
        </p:nvSpPr>
        <p:spPr>
          <a:xfrm>
            <a:off x="312737" y="304800"/>
            <a:ext cx="4076700" cy="4533900"/>
          </a:xfrm>
          <a:prstGeom prst="rect">
            <a:avLst/>
          </a:prstGeom>
          <a:solidFill>
            <a:srgbClr val="E6F6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0" marR="0" lvl="0" indent="0" algn="l" rtl="0">
              <a:lnSpc>
                <a:spcPct val="100000"/>
              </a:lnSpc>
              <a:spcBef>
                <a:spcPts val="0"/>
              </a:spcBef>
              <a:spcAft>
                <a:spcPts val="0"/>
              </a:spcAft>
              <a:buClr>
                <a:srgbClr val="000000"/>
              </a:buClr>
              <a:buSzPts val="1400"/>
              <a:buFont typeface="Arial"/>
              <a:buNone/>
            </a:pPr>
            <a:endParaRPr dirty="0"/>
          </a:p>
          <a:p>
            <a:pPr marL="139700" marR="0" lvl="0" algn="l" rtl="0">
              <a:lnSpc>
                <a:spcPct val="100000"/>
              </a:lnSpc>
              <a:spcBef>
                <a:spcPts val="0"/>
              </a:spcBef>
              <a:spcAft>
                <a:spcPts val="0"/>
              </a:spcAft>
              <a:buSzPts val="1400"/>
            </a:pPr>
            <a:r>
              <a:rPr lang="en" dirty="0"/>
              <a:t>By </a:t>
            </a:r>
            <a:r>
              <a:rPr lang="en" dirty="0" smtClean="0"/>
              <a:t>Lolla Mahidhar(mahidharlolla@gmail.com)</a:t>
            </a:r>
            <a:endParaRPr dirty="0"/>
          </a:p>
        </p:txBody>
      </p:sp>
      <p:sp>
        <p:nvSpPr>
          <p:cNvPr id="65" name="Google Shape;65;p15"/>
          <p:cNvSpPr txBox="1"/>
          <p:nvPr/>
        </p:nvSpPr>
        <p:spPr>
          <a:xfrm>
            <a:off x="541825" y="1376350"/>
            <a:ext cx="38475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900"/>
              <a:buFont typeface="Montserrat"/>
              <a:buNone/>
            </a:pPr>
            <a:r>
              <a:rPr lang="en" sz="1900" b="1">
                <a:latin typeface="Montserrat"/>
                <a:ea typeface="Montserrat"/>
                <a:cs typeface="Montserrat"/>
                <a:sym typeface="Montserrat"/>
              </a:rPr>
              <a:t>Business Analyst Career Program - Capstone Project</a:t>
            </a:r>
            <a:endParaRPr sz="400" b="0" i="0" u="none" strike="noStrike" cap="none">
              <a:solidFill>
                <a:srgbClr val="000000"/>
              </a:solidFill>
              <a:latin typeface="Arial"/>
              <a:ea typeface="Arial"/>
              <a:cs typeface="Arial"/>
              <a:sym typeface="Arial"/>
            </a:endParaRPr>
          </a:p>
        </p:txBody>
      </p:sp>
      <p:sp>
        <p:nvSpPr>
          <p:cNvPr id="66" name="Google Shape;66;p15"/>
          <p:cNvSpPr txBox="1"/>
          <p:nvPr/>
        </p:nvSpPr>
        <p:spPr>
          <a:xfrm>
            <a:off x="312737" y="1528762"/>
            <a:ext cx="55500" cy="758700"/>
          </a:xfrm>
          <a:prstGeom prst="rect">
            <a:avLst/>
          </a:prstGeom>
          <a:solidFill>
            <a:srgbClr val="04A57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pic>
        <p:nvPicPr>
          <p:cNvPr id="68" name="Google Shape;68;p15"/>
          <p:cNvPicPr preferRelativeResize="0"/>
          <p:nvPr/>
        </p:nvPicPr>
        <p:blipFill>
          <a:blip r:embed="rId3">
            <a:alphaModFix/>
          </a:blip>
          <a:stretch>
            <a:fillRect/>
          </a:stretch>
        </p:blipFill>
        <p:spPr>
          <a:xfrm>
            <a:off x="5204479" y="1376350"/>
            <a:ext cx="3018901" cy="30188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764" y="51849"/>
            <a:ext cx="4572000" cy="492443"/>
          </a:xfrm>
          <a:prstGeom prst="rect">
            <a:avLst/>
          </a:prstGeom>
        </p:spPr>
        <p:txBody>
          <a:bodyPr>
            <a:spAutoFit/>
          </a:bodyPr>
          <a:lstStyle/>
          <a:p>
            <a:pPr lvl="1"/>
            <a:r>
              <a:rPr lang="en-US" b="1" dirty="0" smtClean="0">
                <a:latin typeface="Times New Roman" panose="02020603050405020304" pitchFamily="18" charset="0"/>
                <a:cs typeface="Times New Roman" panose="02020603050405020304" pitchFamily="18" charset="0"/>
              </a:rPr>
              <a:t>B. Box </a:t>
            </a:r>
            <a:r>
              <a:rPr lang="en-US" b="1" dirty="0">
                <a:latin typeface="Times New Roman" panose="02020603050405020304" pitchFamily="18" charset="0"/>
                <a:cs typeface="Times New Roman" panose="02020603050405020304" pitchFamily="18" charset="0"/>
              </a:rPr>
              <a:t>Plot</a:t>
            </a:r>
            <a:endParaRPr lang="en-IN" b="1" dirty="0">
              <a:latin typeface="Times New Roman" panose="02020603050405020304" pitchFamily="18" charset="0"/>
              <a:cs typeface="Times New Roman" panose="02020603050405020304" pitchFamily="18" charset="0"/>
            </a:endParaRPr>
          </a:p>
          <a:p>
            <a:r>
              <a:rPr lang="en-IN" sz="1200" b="1" dirty="0" smtClean="0">
                <a:latin typeface="Times New Roman" panose="02020603050405020304" pitchFamily="18" charset="0"/>
                <a:ea typeface="Calibri" panose="020F0502020204030204" pitchFamily="34" charset="0"/>
                <a:cs typeface="Times New Roman" panose="02020603050405020304" pitchFamily="18" charset="0"/>
              </a:rPr>
              <a:t>1. Box </a:t>
            </a:r>
            <a:r>
              <a:rPr lang="en-IN" sz="1200" b="1" dirty="0">
                <a:latin typeface="Times New Roman" panose="02020603050405020304" pitchFamily="18" charset="0"/>
                <a:ea typeface="Calibri" panose="020F0502020204030204" pitchFamily="34" charset="0"/>
                <a:cs typeface="Times New Roman" panose="02020603050405020304" pitchFamily="18" charset="0"/>
              </a:rPr>
              <a:t>plot</a:t>
            </a:r>
            <a:r>
              <a:rPr lang="en-IN" sz="1200" dirty="0">
                <a:latin typeface="Times New Roman" panose="02020603050405020304" pitchFamily="18" charset="0"/>
                <a:ea typeface="Calibri" panose="020F0502020204030204" pitchFamily="34" charset="0"/>
                <a:cs typeface="Times New Roman" panose="02020603050405020304" pitchFamily="18" charset="0"/>
              </a:rPr>
              <a:t> to compare </a:t>
            </a:r>
            <a:r>
              <a:rPr lang="en-IN" sz="1200" b="1" dirty="0">
                <a:latin typeface="Times New Roman" panose="02020603050405020304" pitchFamily="18" charset="0"/>
                <a:ea typeface="Calibri" panose="020F0502020204030204" pitchFamily="34" charset="0"/>
                <a:cs typeface="Times New Roman" panose="02020603050405020304" pitchFamily="18" charset="0"/>
              </a:rPr>
              <a:t>Profit</a:t>
            </a:r>
            <a:r>
              <a:rPr lang="en-IN" sz="1200" dirty="0">
                <a:latin typeface="Times New Roman" panose="02020603050405020304" pitchFamily="18" charset="0"/>
                <a:ea typeface="Calibri" panose="020F0502020204030204" pitchFamily="34" charset="0"/>
                <a:cs typeface="Times New Roman" panose="02020603050405020304" pitchFamily="18" charset="0"/>
              </a:rPr>
              <a:t> distribution between </a:t>
            </a:r>
            <a:r>
              <a:rPr lang="en-IN" sz="1200" b="1" dirty="0">
                <a:latin typeface="Times New Roman" panose="02020603050405020304" pitchFamily="18" charset="0"/>
                <a:ea typeface="Calibri" panose="020F0502020204030204" pitchFamily="34" charset="0"/>
                <a:cs typeface="Times New Roman" panose="02020603050405020304" pitchFamily="18" charset="0"/>
              </a:rPr>
              <a:t>USA</a:t>
            </a:r>
            <a:r>
              <a:rPr lang="en-IN" sz="1200" dirty="0">
                <a:latin typeface="Times New Roman" panose="02020603050405020304" pitchFamily="18" charset="0"/>
                <a:ea typeface="Calibri" panose="020F0502020204030204" pitchFamily="34" charset="0"/>
                <a:cs typeface="Times New Roman" panose="02020603050405020304" pitchFamily="18" charset="0"/>
              </a:rPr>
              <a:t> and </a:t>
            </a:r>
            <a:r>
              <a:rPr lang="en-IN" sz="1200" b="1" dirty="0">
                <a:latin typeface="Times New Roman" panose="02020603050405020304" pitchFamily="18" charset="0"/>
                <a:ea typeface="Calibri" panose="020F0502020204030204" pitchFamily="34" charset="0"/>
                <a:cs typeface="Times New Roman" panose="02020603050405020304" pitchFamily="18" charset="0"/>
              </a:rPr>
              <a:t>Canada</a:t>
            </a:r>
            <a:endParaRPr lang="en-IN" sz="12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17764" y="638983"/>
            <a:ext cx="8340436" cy="2395163"/>
          </a:xfrm>
          <a:prstGeom prst="rect">
            <a:avLst/>
          </a:prstGeom>
        </p:spPr>
      </p:pic>
      <p:sp>
        <p:nvSpPr>
          <p:cNvPr id="6" name="Rectangle 5"/>
          <p:cNvSpPr/>
          <p:nvPr/>
        </p:nvSpPr>
        <p:spPr>
          <a:xfrm>
            <a:off x="-997529" y="3193473"/>
            <a:ext cx="9843656" cy="1541448"/>
          </a:xfrm>
          <a:prstGeom prst="rect">
            <a:avLst/>
          </a:prstGeom>
        </p:spPr>
        <p:txBody>
          <a:bodyPr wrap="square">
            <a:spAutoFit/>
          </a:bodyPr>
          <a:lstStyle/>
          <a:p>
            <a:pPr marL="1371600">
              <a:lnSpc>
                <a:spcPct val="107000"/>
              </a:lnSpc>
            </a:pPr>
            <a:r>
              <a:rPr lang="en-IN" sz="1100" dirty="0" smtClean="0">
                <a:latin typeface="Times New Roman" panose="02020603050405020304" pitchFamily="18" charset="0"/>
                <a:ea typeface="Calibri" panose="020F0502020204030204" pitchFamily="34" charset="0"/>
                <a:cs typeface="Times New Roman" panose="02020603050405020304" pitchFamily="18" charset="0"/>
              </a:rPr>
              <a:t>1. The </a:t>
            </a:r>
            <a:r>
              <a:rPr lang="en-IN" sz="1100" dirty="0">
                <a:latin typeface="Times New Roman" panose="02020603050405020304" pitchFamily="18" charset="0"/>
                <a:ea typeface="Calibri" panose="020F0502020204030204" pitchFamily="34" charset="0"/>
                <a:cs typeface="Times New Roman" panose="02020603050405020304" pitchFamily="18" charset="0"/>
              </a:rPr>
              <a:t>median is closer to the bottom of the box, it indicates that the </a:t>
            </a:r>
            <a:r>
              <a:rPr lang="en-IN" sz="1100" b="1" dirty="0">
                <a:latin typeface="Times New Roman" panose="02020603050405020304" pitchFamily="18" charset="0"/>
                <a:ea typeface="Calibri" panose="020F0502020204030204" pitchFamily="34" charset="0"/>
                <a:cs typeface="Times New Roman" panose="02020603050405020304" pitchFamily="18" charset="0"/>
              </a:rPr>
              <a:t>Profit</a:t>
            </a:r>
            <a:r>
              <a:rPr lang="en-IN" sz="1100" dirty="0">
                <a:latin typeface="Times New Roman" panose="02020603050405020304" pitchFamily="18" charset="0"/>
                <a:ea typeface="Calibri" panose="020F0502020204030204" pitchFamily="34" charset="0"/>
                <a:cs typeface="Times New Roman" panose="02020603050405020304" pitchFamily="18" charset="0"/>
              </a:rPr>
              <a:t> is skewed toward higher values (more higher profits). </a:t>
            </a:r>
            <a:r>
              <a:rPr lang="en-IN" sz="1100" b="1" dirty="0">
                <a:latin typeface="Times New Roman" panose="02020603050405020304" pitchFamily="18" charset="0"/>
                <a:ea typeface="Calibri" panose="020F0502020204030204" pitchFamily="34" charset="0"/>
                <a:cs typeface="Times New Roman" panose="02020603050405020304" pitchFamily="18" charset="0"/>
              </a:rPr>
              <a:t>Smaller median box</a:t>
            </a:r>
            <a:r>
              <a:rPr lang="en-IN" sz="1100" dirty="0">
                <a:latin typeface="Times New Roman" panose="02020603050405020304" pitchFamily="18" charset="0"/>
                <a:ea typeface="Calibri" panose="020F0502020204030204" pitchFamily="34" charset="0"/>
                <a:cs typeface="Times New Roman" panose="02020603050405020304" pitchFamily="18" charset="0"/>
              </a:rPr>
              <a:t> means that the values are more consistent and concentrated around the median</a:t>
            </a:r>
          </a:p>
          <a:p>
            <a:pPr marL="1371600">
              <a:lnSpc>
                <a:spcPct val="107000"/>
              </a:lnSpc>
            </a:pPr>
            <a:r>
              <a:rPr lang="en-IN" sz="1100" dirty="0" smtClean="0">
                <a:latin typeface="Times New Roman" panose="02020603050405020304" pitchFamily="18" charset="0"/>
                <a:ea typeface="Calibri" panose="020F0502020204030204" pitchFamily="34" charset="0"/>
                <a:cs typeface="Times New Roman" panose="02020603050405020304" pitchFamily="18" charset="0"/>
              </a:rPr>
              <a:t>2. Median </a:t>
            </a:r>
            <a:r>
              <a:rPr lang="en-IN" sz="1100" dirty="0">
                <a:latin typeface="Times New Roman" panose="02020603050405020304" pitchFamily="18" charset="0"/>
                <a:ea typeface="Calibri" panose="020F0502020204030204" pitchFamily="34" charset="0"/>
                <a:cs typeface="Times New Roman" panose="02020603050405020304" pitchFamily="18" charset="0"/>
              </a:rPr>
              <a:t>for Canada &gt; Median for USA indicating higher </a:t>
            </a:r>
            <a:r>
              <a:rPr lang="en-IN" sz="1100" dirty="0" smtClean="0">
                <a:latin typeface="Times New Roman" panose="02020603050405020304" pitchFamily="18" charset="0"/>
                <a:ea typeface="Calibri" panose="020F0502020204030204" pitchFamily="34" charset="0"/>
                <a:cs typeface="Times New Roman" panose="02020603050405020304" pitchFamily="18" charset="0"/>
              </a:rPr>
              <a:t>average </a:t>
            </a:r>
            <a:r>
              <a:rPr lang="en-IN" sz="1100" dirty="0">
                <a:latin typeface="Times New Roman" panose="02020603050405020304" pitchFamily="18" charset="0"/>
                <a:ea typeface="Calibri" panose="020F0502020204030204" pitchFamily="34" charset="0"/>
                <a:cs typeface="Times New Roman" panose="02020603050405020304" pitchFamily="18" charset="0"/>
              </a:rPr>
              <a:t>profits for Canada.</a:t>
            </a:r>
          </a:p>
          <a:p>
            <a:pPr marL="1371600">
              <a:lnSpc>
                <a:spcPct val="107000"/>
              </a:lnSpc>
            </a:pPr>
            <a:r>
              <a:rPr lang="en-IN" sz="1100" b="1" dirty="0" smtClean="0">
                <a:latin typeface="Times New Roman" panose="02020603050405020304" pitchFamily="18" charset="0"/>
                <a:ea typeface="Calibri" panose="020F0502020204030204" pitchFamily="34" charset="0"/>
                <a:cs typeface="Times New Roman" panose="02020603050405020304" pitchFamily="18" charset="0"/>
              </a:rPr>
              <a:t>3. Box </a:t>
            </a:r>
            <a:r>
              <a:rPr lang="en-IN" sz="1100" b="1" dirty="0">
                <a:latin typeface="Times New Roman" panose="02020603050405020304" pitchFamily="18" charset="0"/>
                <a:ea typeface="Calibri" panose="020F0502020204030204" pitchFamily="34" charset="0"/>
                <a:cs typeface="Times New Roman" panose="02020603050405020304" pitchFamily="18" charset="0"/>
              </a:rPr>
              <a:t>for USA</a:t>
            </a:r>
            <a:r>
              <a:rPr lang="en-IN" sz="1100" dirty="0">
                <a:latin typeface="Times New Roman" panose="02020603050405020304" pitchFamily="18" charset="0"/>
                <a:ea typeface="Calibri" panose="020F0502020204030204" pitchFamily="34" charset="0"/>
                <a:cs typeface="Times New Roman" panose="02020603050405020304" pitchFamily="18" charset="0"/>
              </a:rPr>
              <a:t> is wider than the </a:t>
            </a:r>
            <a:r>
              <a:rPr lang="en-IN" sz="1100" b="1" dirty="0">
                <a:latin typeface="Times New Roman" panose="02020603050405020304" pitchFamily="18" charset="0"/>
                <a:ea typeface="Calibri" panose="020F0502020204030204" pitchFamily="34" charset="0"/>
                <a:cs typeface="Times New Roman" panose="02020603050405020304" pitchFamily="18" charset="0"/>
              </a:rPr>
              <a:t>box for Canada</a:t>
            </a:r>
            <a:r>
              <a:rPr lang="en-IN" sz="1100" dirty="0">
                <a:latin typeface="Times New Roman" panose="02020603050405020304" pitchFamily="18" charset="0"/>
                <a:ea typeface="Calibri" panose="020F0502020204030204" pitchFamily="34" charset="0"/>
                <a:cs typeface="Times New Roman" panose="02020603050405020304" pitchFamily="18" charset="0"/>
              </a:rPr>
              <a:t>, it indicates that </a:t>
            </a:r>
            <a:r>
              <a:rPr lang="en-IN" sz="1100" b="1" dirty="0">
                <a:latin typeface="Times New Roman" panose="02020603050405020304" pitchFamily="18" charset="0"/>
                <a:ea typeface="Calibri" panose="020F0502020204030204" pitchFamily="34" charset="0"/>
                <a:cs typeface="Times New Roman" panose="02020603050405020304" pitchFamily="18" charset="0"/>
              </a:rPr>
              <a:t>Profit values in the USA</a:t>
            </a:r>
            <a:r>
              <a:rPr lang="en-IN" sz="1100" dirty="0">
                <a:latin typeface="Times New Roman" panose="02020603050405020304" pitchFamily="18" charset="0"/>
                <a:ea typeface="Calibri" panose="020F0502020204030204" pitchFamily="34" charset="0"/>
                <a:cs typeface="Times New Roman" panose="02020603050405020304" pitchFamily="18" charset="0"/>
              </a:rPr>
              <a:t> have a larger spread, meaning there is more variation in the profits for USA.</a:t>
            </a:r>
          </a:p>
          <a:p>
            <a:pPr marL="1371600">
              <a:lnSpc>
                <a:spcPct val="107000"/>
              </a:lnSpc>
            </a:pPr>
            <a:r>
              <a:rPr lang="en-IN" sz="1100" b="1" dirty="0" smtClean="0">
                <a:latin typeface="Times New Roman" panose="02020603050405020304" pitchFamily="18" charset="0"/>
                <a:ea typeface="Calibri" panose="020F0502020204030204" pitchFamily="34" charset="0"/>
                <a:cs typeface="Times New Roman" panose="02020603050405020304" pitchFamily="18" charset="0"/>
              </a:rPr>
              <a:t>4. Canada’s </a:t>
            </a:r>
            <a:r>
              <a:rPr lang="en-IN" sz="1100" b="1" dirty="0">
                <a:latin typeface="Times New Roman" panose="02020603050405020304" pitchFamily="18" charset="0"/>
                <a:ea typeface="Calibri" panose="020F0502020204030204" pitchFamily="34" charset="0"/>
                <a:cs typeface="Times New Roman" panose="02020603050405020304" pitchFamily="18" charset="0"/>
              </a:rPr>
              <a:t>whiskers</a:t>
            </a:r>
            <a:r>
              <a:rPr lang="en-IN" sz="1100" dirty="0">
                <a:latin typeface="Times New Roman" panose="02020603050405020304" pitchFamily="18" charset="0"/>
                <a:ea typeface="Calibri" panose="020F0502020204030204" pitchFamily="34" charset="0"/>
                <a:cs typeface="Times New Roman" panose="02020603050405020304" pitchFamily="18" charset="0"/>
              </a:rPr>
              <a:t> are longer, Canada’s profits are more spread </a:t>
            </a:r>
            <a:r>
              <a:rPr lang="en-IN" sz="1100" dirty="0" smtClean="0">
                <a:latin typeface="Times New Roman" panose="02020603050405020304" pitchFamily="18" charset="0"/>
                <a:ea typeface="Calibri" panose="020F0502020204030204" pitchFamily="34" charset="0"/>
                <a:cs typeface="Times New Roman" panose="02020603050405020304" pitchFamily="18" charset="0"/>
              </a:rPr>
              <a:t>out.</a:t>
            </a:r>
            <a:endParaRPr lang="en-IN" sz="1100" dirty="0">
              <a:latin typeface="Times New Roman" panose="02020603050405020304" pitchFamily="18" charset="0"/>
              <a:ea typeface="Calibri" panose="020F0502020204030204" pitchFamily="34" charset="0"/>
              <a:cs typeface="Times New Roman" panose="02020603050405020304" pitchFamily="18" charset="0"/>
            </a:endParaRPr>
          </a:p>
          <a:p>
            <a:pPr marL="1371600">
              <a:lnSpc>
                <a:spcPct val="107000"/>
              </a:lnSpc>
              <a:spcAft>
                <a:spcPts val="800"/>
              </a:spcAft>
            </a:pPr>
            <a:r>
              <a:rPr lang="en-IN" sz="1100" b="1" dirty="0" smtClean="0">
                <a:latin typeface="Times New Roman" panose="02020603050405020304" pitchFamily="18" charset="0"/>
                <a:ea typeface="Calibri" panose="020F0502020204030204" pitchFamily="34" charset="0"/>
                <a:cs typeface="Times New Roman" panose="02020603050405020304" pitchFamily="18" charset="0"/>
              </a:rPr>
              <a:t>5. Outliers </a:t>
            </a:r>
            <a:r>
              <a:rPr lang="en-IN" sz="1100" b="1" dirty="0">
                <a:latin typeface="Times New Roman" panose="02020603050405020304" pitchFamily="18" charset="0"/>
                <a:ea typeface="Calibri" panose="020F0502020204030204" pitchFamily="34" charset="0"/>
                <a:cs typeface="Times New Roman" panose="02020603050405020304" pitchFamily="18" charset="0"/>
              </a:rPr>
              <a:t>for USA are more compared to Canada indicating few exceptionally high values of profit for USA over Canada. But the number of whiskers for both the plots are almost the same. </a:t>
            </a:r>
            <a:endParaRPr lang="en-IN" sz="11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11835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2"/>
          <a:stretch>
            <a:fillRect/>
          </a:stretch>
        </p:blipFill>
        <p:spPr>
          <a:xfrm>
            <a:off x="1489365" y="233765"/>
            <a:ext cx="7294417" cy="2218489"/>
          </a:xfrm>
          <a:prstGeom prst="rect">
            <a:avLst/>
          </a:prstGeom>
        </p:spPr>
      </p:pic>
      <p:sp>
        <p:nvSpPr>
          <p:cNvPr id="3" name="Rectangle 2"/>
          <p:cNvSpPr/>
          <p:nvPr/>
        </p:nvSpPr>
        <p:spPr>
          <a:xfrm>
            <a:off x="374072" y="2402001"/>
            <a:ext cx="8409710" cy="3051156"/>
          </a:xfrm>
          <a:prstGeom prst="rect">
            <a:avLst/>
          </a:prstGeom>
        </p:spPr>
        <p:txBody>
          <a:bodyPr wrap="square">
            <a:spAutoFit/>
          </a:bodyPr>
          <a:lstStyle/>
          <a:p>
            <a:pPr marL="342900" lvl="0" indent="-342900">
              <a:buFont typeface="+mj-lt"/>
              <a:buAutoNum type="alphaLcPeriod"/>
              <a:tabLst>
                <a:tab pos="457200" algn="l"/>
              </a:tabLst>
            </a:pP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Points at the Top (Few Outliers)</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dirty="0">
                <a:latin typeface="Times New Roman" panose="02020603050405020304" pitchFamily="18" charset="0"/>
                <a:ea typeface="Times New Roman" panose="02020603050405020304" pitchFamily="18" charset="0"/>
                <a:cs typeface="Times New Roman" panose="02020603050405020304" pitchFamily="18" charset="0"/>
              </a:rPr>
              <a:t>These points represent transactions with </a:t>
            </a: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high profits and sales</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 They are likely:</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Exceptional sales events or premium product categories.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Niche, high-margin products.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One-off deals contributing significantly to profit.</a:t>
            </a:r>
          </a:p>
          <a:p>
            <a:pPr marL="342900" lvl="0" indent="-342900">
              <a:buFont typeface="+mj-lt"/>
              <a:buAutoNum type="alphaLcPeriod"/>
              <a:tabLst>
                <a:tab pos="457200" algn="l"/>
              </a:tabLst>
            </a:pP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Points Spread Across the Bottom (Concentration of Data)</a:t>
            </a:r>
            <a:endParaRPr lang="en-IN" sz="11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Most of your transactions likely have </a:t>
            </a:r>
            <a:r>
              <a:rPr lang="en-IN" sz="1100" b="1" dirty="0">
                <a:latin typeface="Times New Roman" panose="02020603050405020304" pitchFamily="18" charset="0"/>
                <a:ea typeface="Calibri" panose="020F0502020204030204" pitchFamily="34" charset="0"/>
                <a:cs typeface="Times New Roman" panose="02020603050405020304" pitchFamily="18" charset="0"/>
              </a:rPr>
              <a:t>lower profits</a:t>
            </a:r>
            <a:r>
              <a:rPr lang="en-IN" sz="1100" dirty="0">
                <a:latin typeface="Times New Roman" panose="02020603050405020304" pitchFamily="18" charset="0"/>
                <a:ea typeface="Calibri" panose="020F0502020204030204" pitchFamily="34" charset="0"/>
                <a:cs typeface="Times New Roman" panose="02020603050405020304" pitchFamily="18" charset="0"/>
              </a:rPr>
              <a:t> despite possibly moderate or high sales.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This could be due to:</a:t>
            </a:r>
          </a:p>
          <a:p>
            <a:pPr marL="1143000" lvl="2" indent="-228600">
              <a:lnSpc>
                <a:spcPct val="107000"/>
              </a:lnSpc>
              <a:spcAft>
                <a:spcPts val="800"/>
              </a:spcAft>
              <a:buSzPts val="1000"/>
              <a:buFont typeface="Wingdings" panose="05000000000000000000" pitchFamily="2" charset="2"/>
              <a:buChar char=""/>
              <a:tabLst>
                <a:tab pos="13716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Discounting strategies eroding profit </a:t>
            </a:r>
            <a:r>
              <a:rPr lang="en-IN" sz="1100" dirty="0" smtClean="0">
                <a:latin typeface="Times New Roman" panose="02020603050405020304" pitchFamily="18" charset="0"/>
                <a:ea typeface="Calibri" panose="020F0502020204030204" pitchFamily="34" charset="0"/>
                <a:cs typeface="Times New Roman" panose="02020603050405020304" pitchFamily="18" charset="0"/>
              </a:rPr>
              <a:t>margins. </a:t>
            </a:r>
          </a:p>
          <a:p>
            <a:pPr marL="1143000" lvl="2" indent="-228600">
              <a:lnSpc>
                <a:spcPct val="107000"/>
              </a:lnSpc>
              <a:spcAft>
                <a:spcPts val="800"/>
              </a:spcAft>
              <a:buSzPts val="1000"/>
              <a:buFont typeface="Wingdings" panose="05000000000000000000" pitchFamily="2" charset="2"/>
              <a:buChar char=""/>
              <a:tabLst>
                <a:tab pos="1371600" algn="l"/>
              </a:tabLst>
            </a:pPr>
            <a:r>
              <a:rPr lang="en-IN" sz="1100" dirty="0" smtClean="0">
                <a:latin typeface="Times New Roman" panose="02020603050405020304" pitchFamily="18" charset="0"/>
                <a:ea typeface="Calibri" panose="020F0502020204030204" pitchFamily="34" charset="0"/>
                <a:cs typeface="Times New Roman" panose="02020603050405020304" pitchFamily="18" charset="0"/>
              </a:rPr>
              <a:t>Higher </a:t>
            </a:r>
            <a:r>
              <a:rPr lang="en-IN" sz="1100" dirty="0">
                <a:latin typeface="Times New Roman" panose="02020603050405020304" pitchFamily="18" charset="0"/>
                <a:ea typeface="Calibri" panose="020F0502020204030204" pitchFamily="34" charset="0"/>
                <a:cs typeface="Times New Roman" panose="02020603050405020304" pitchFamily="18" charset="0"/>
              </a:rPr>
              <a:t>operational or production </a:t>
            </a:r>
            <a:r>
              <a:rPr lang="en-IN" sz="1100" dirty="0" smtClean="0">
                <a:latin typeface="Times New Roman" panose="02020603050405020304" pitchFamily="18" charset="0"/>
                <a:ea typeface="Calibri" panose="020F0502020204030204" pitchFamily="34" charset="0"/>
                <a:cs typeface="Times New Roman" panose="02020603050405020304" pitchFamily="18" charset="0"/>
              </a:rPr>
              <a:t>costs. </a:t>
            </a:r>
          </a:p>
          <a:p>
            <a:pPr marL="1143000" lvl="2" indent="-228600">
              <a:lnSpc>
                <a:spcPct val="107000"/>
              </a:lnSpc>
              <a:spcAft>
                <a:spcPts val="800"/>
              </a:spcAft>
              <a:buSzPts val="1000"/>
              <a:buFont typeface="Wingdings" panose="05000000000000000000" pitchFamily="2" charset="2"/>
              <a:buChar char=""/>
              <a:tabLst>
                <a:tab pos="1371600" algn="l"/>
              </a:tabLst>
            </a:pPr>
            <a:r>
              <a:rPr lang="en-IN" sz="1100" dirty="0" smtClean="0">
                <a:latin typeface="Times New Roman" panose="02020603050405020304" pitchFamily="18" charset="0"/>
                <a:ea typeface="Calibri" panose="020F0502020204030204" pitchFamily="34" charset="0"/>
                <a:cs typeface="Times New Roman" panose="02020603050405020304" pitchFamily="18" charset="0"/>
              </a:rPr>
              <a:t>Selling </a:t>
            </a:r>
            <a:r>
              <a:rPr lang="en-IN" sz="1100" dirty="0">
                <a:latin typeface="Times New Roman" panose="02020603050405020304" pitchFamily="18" charset="0"/>
                <a:ea typeface="Calibri" panose="020F0502020204030204" pitchFamily="34" charset="0"/>
                <a:cs typeface="Times New Roman" panose="02020603050405020304" pitchFamily="18" charset="0"/>
              </a:rPr>
              <a:t>low-margin products in bulk.</a:t>
            </a:r>
          </a:p>
          <a:p>
            <a:pPr marL="1143000" lvl="2" indent="-228600">
              <a:lnSpc>
                <a:spcPct val="107000"/>
              </a:lnSpc>
              <a:spcAft>
                <a:spcPts val="800"/>
              </a:spcAft>
              <a:buSzPts val="1000"/>
              <a:buFont typeface="Wingdings" panose="05000000000000000000" pitchFamily="2" charset="2"/>
              <a:buChar char=""/>
              <a:tabLst>
                <a:tab pos="1371600" algn="l"/>
              </a:tabLst>
            </a:pP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Rectangle 3"/>
          <p:cNvSpPr/>
          <p:nvPr/>
        </p:nvSpPr>
        <p:spPr>
          <a:xfrm>
            <a:off x="-242455" y="100007"/>
            <a:ext cx="4572000" cy="495970"/>
          </a:xfrm>
          <a:prstGeom prst="rect">
            <a:avLst/>
          </a:prstGeom>
        </p:spPr>
        <p:txBody>
          <a:bodyPr>
            <a:spAutoFit/>
          </a:bodyPr>
          <a:lstStyle/>
          <a:p>
            <a:pPr marL="457200" lvl="1">
              <a:lnSpc>
                <a:spcPct val="107000"/>
              </a:lnSpc>
            </a:pPr>
            <a:r>
              <a:rPr lang="en-US" sz="1100" dirty="0" smtClean="0">
                <a:latin typeface="Calibri" panose="020F0502020204030204" pitchFamily="34" charset="0"/>
                <a:ea typeface="Calibri" panose="020F0502020204030204" pitchFamily="34" charset="0"/>
                <a:cs typeface="Times New Roman" panose="02020603050405020304" pitchFamily="18" charset="0"/>
              </a:rPr>
              <a:t>C. </a:t>
            </a:r>
            <a:r>
              <a:rPr lang="en-US" b="1" dirty="0" smtClean="0">
                <a:latin typeface="Times New Roman" panose="02020603050405020304" pitchFamily="18" charset="0"/>
                <a:ea typeface="Calibri" panose="020F0502020204030204" pitchFamily="34" charset="0"/>
                <a:cs typeface="Times New Roman" panose="02020603050405020304" pitchFamily="18" charset="0"/>
              </a:rPr>
              <a:t>Scatter </a:t>
            </a:r>
            <a:r>
              <a:rPr lang="en-US" b="1" dirty="0">
                <a:latin typeface="Times New Roman" panose="02020603050405020304" pitchFamily="18" charset="0"/>
                <a:ea typeface="Calibri" panose="020F0502020204030204" pitchFamily="34" charset="0"/>
                <a:cs typeface="Times New Roman" panose="02020603050405020304" pitchFamily="18" charset="0"/>
              </a:rPr>
              <a:t>Plot</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07000"/>
              </a:lnSpc>
              <a:spcAft>
                <a:spcPts val="800"/>
              </a:spcAft>
              <a:buFont typeface="+mj-lt"/>
              <a:buAutoNum type="arabicPeriod"/>
            </a:pPr>
            <a:r>
              <a:rPr lang="en-US" sz="1100" b="1" dirty="0">
                <a:latin typeface="Times New Roman" panose="02020603050405020304" pitchFamily="18" charset="0"/>
                <a:ea typeface="Calibri" panose="020F0502020204030204" pitchFamily="34" charset="0"/>
                <a:cs typeface="Times New Roman" panose="02020603050405020304" pitchFamily="18" charset="0"/>
              </a:rPr>
              <a:t>Profit vs Sales</a:t>
            </a:r>
            <a:endParaRPr lang="en-IN" sz="11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0236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43626" y="72814"/>
            <a:ext cx="2460930" cy="276614"/>
          </a:xfrm>
          <a:prstGeom prst="rect">
            <a:avLst/>
          </a:prstGeom>
        </p:spPr>
        <p:txBody>
          <a:bodyPr wrap="none">
            <a:spAutoFit/>
          </a:bodyPr>
          <a:lstStyle/>
          <a:p>
            <a:pPr marL="914400">
              <a:lnSpc>
                <a:spcPct val="107000"/>
              </a:lnSpc>
              <a:spcAft>
                <a:spcPts val="800"/>
              </a:spcAft>
            </a:pPr>
            <a:r>
              <a:rPr lang="en-US" sz="1200" dirty="0" smtClean="0">
                <a:latin typeface="Times New Roman" panose="02020603050405020304" pitchFamily="18" charset="0"/>
                <a:ea typeface="Calibri" panose="020F0502020204030204" pitchFamily="34" charset="0"/>
                <a:cs typeface="Times New Roman" panose="02020603050405020304" pitchFamily="18" charset="0"/>
              </a:rPr>
              <a:t>2. </a:t>
            </a:r>
            <a:r>
              <a:rPr lang="en-US" sz="1200" b="1" dirty="0">
                <a:latin typeface="Times New Roman" panose="02020603050405020304" pitchFamily="18" charset="0"/>
                <a:ea typeface="Calibri" panose="020F0502020204030204" pitchFamily="34" charset="0"/>
                <a:cs typeface="Times New Roman" panose="02020603050405020304" pitchFamily="18" charset="0"/>
              </a:rPr>
              <a:t>U</a:t>
            </a:r>
            <a:r>
              <a:rPr lang="en-US" sz="1200" b="1" dirty="0" smtClean="0">
                <a:latin typeface="Times New Roman" panose="02020603050405020304" pitchFamily="18" charset="0"/>
                <a:ea typeface="Calibri" panose="020F0502020204030204" pitchFamily="34" charset="0"/>
                <a:cs typeface="Times New Roman" panose="02020603050405020304" pitchFamily="18" charset="0"/>
              </a:rPr>
              <a:t>nits </a:t>
            </a:r>
            <a:r>
              <a:rPr lang="en-US" sz="1200" b="1" dirty="0">
                <a:latin typeface="Times New Roman" panose="02020603050405020304" pitchFamily="18" charset="0"/>
                <a:ea typeface="Calibri" panose="020F0502020204030204" pitchFamily="34" charset="0"/>
                <a:cs typeface="Times New Roman" panose="02020603050405020304" pitchFamily="18" charset="0"/>
              </a:rPr>
              <a:t>sold vs Sales</a:t>
            </a:r>
            <a:endParaRPr lang="en-IN" sz="1200"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40681" y="349428"/>
            <a:ext cx="8137410" cy="2019699"/>
          </a:xfrm>
          <a:prstGeom prst="rect">
            <a:avLst/>
          </a:prstGeom>
        </p:spPr>
      </p:pic>
      <p:sp>
        <p:nvSpPr>
          <p:cNvPr id="10" name="Rectangle 6"/>
          <p:cNvSpPr>
            <a:spLocks noChangeArrowheads="1"/>
          </p:cNvSpPr>
          <p:nvPr/>
        </p:nvSpPr>
        <p:spPr bwMode="auto">
          <a:xfrm>
            <a:off x="140681" y="2369127"/>
            <a:ext cx="8324446" cy="348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25392" rIns="91440" bIns="10156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smtClean="0">
                <a:ln>
                  <a:noFill/>
                </a:ln>
                <a:solidFill>
                  <a:srgbClr val="1F4D78"/>
                </a:solidFill>
                <a:effectLst/>
                <a:latin typeface="Calibri Light" panose="020F0302020204030204" pitchFamily="34" charset="0"/>
                <a:ea typeface="Times New Roman" panose="02020603050405020304" pitchFamily="18" charset="0"/>
                <a:cs typeface="Times New Roman" panose="02020603050405020304" pitchFamily="18" charset="0"/>
              </a:rPr>
              <a:t>1</a:t>
            </a:r>
            <a:r>
              <a:rPr lang="en-US" altLang="en-US" sz="1100" b="1" dirty="0">
                <a:solidFill>
                  <a:schemeClr val="tx1"/>
                </a:solidFill>
                <a:latin typeface="Calibri" panose="020F0502020204030204" pitchFamily="34" charset="0"/>
                <a:ea typeface="Calibri" panose="020F0502020204030204" pitchFamily="34" charset="0"/>
                <a:cs typeface="Times New Roman" panose="02020603050405020304" pitchFamily="18" charset="0"/>
              </a:rPr>
              <a:t>. </a:t>
            </a:r>
            <a:r>
              <a:rPr lang="en-US" altLang="en-US" sz="11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Horizontal Line at the Bottom (Flat Points)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points represent sales transactions where the sales values remain similar despite increasing or varying units sold.</a:t>
            </a:r>
            <a:endParaRPr kumimoji="0" lang="en-US" altLang="en-US" sz="110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i="0" u="none" strike="noStrike" cap="none" normalizeH="0" baseline="0" dirty="0" smtClean="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Possible Reasons</a:t>
            </a:r>
            <a:r>
              <a:rPr kumimoji="0" lang="en-US" altLang="en-US" sz="110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a:t>
            </a:r>
            <a:endParaRPr kumimoji="0" lang="en-US" altLang="en-US" sz="1100" i="0" u="none" strike="noStrike" cap="none" normalizeH="0" baseline="0" dirty="0" smtClean="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Products sold at very low unit prices, causing minimal sales variation regardless of quantity sold.</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presence of heavily discounted products.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110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Errors in sales data where pricing information may be missing or incorrect.</a:t>
            </a:r>
          </a:p>
          <a:p>
            <a:pPr lvl="0" algn="just" eaLnBrk="0" fontAlgn="base" hangingPunct="0">
              <a:spcBef>
                <a:spcPct val="0"/>
              </a:spcBef>
              <a:spcAft>
                <a:spcPct val="0"/>
              </a:spcAft>
              <a:buClrTx/>
            </a:pPr>
            <a:r>
              <a:rPr lang="en-US" altLang="en-US" sz="1100" b="1" dirty="0">
                <a:solidFill>
                  <a:schemeClr val="tx1"/>
                </a:solidFill>
                <a:latin typeface="Calibri Light" panose="020F0302020204030204" pitchFamily="34" charset="0"/>
                <a:ea typeface="Times New Roman" panose="02020603050405020304" pitchFamily="18" charset="0"/>
                <a:cs typeface="Times New Roman" panose="02020603050405020304" pitchFamily="18" charset="0"/>
              </a:rPr>
              <a:t>2. </a:t>
            </a:r>
            <a:r>
              <a:rPr lang="en-US" altLang="en-US" sz="11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Linearly Increasing Points from the Axis</a:t>
            </a:r>
          </a:p>
          <a:p>
            <a:pPr lvl="0" algn="just" eaLnBrk="0" fontAlgn="base" hangingPunct="0">
              <a:spcBef>
                <a:spcPct val="0"/>
              </a:spcBef>
              <a:spcAft>
                <a:spcPct val="0"/>
              </a:spcAft>
              <a:buClrTx/>
              <a:buFontTx/>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Points starting at the axis and moving upwards in a linear pattern indicate a positive correlation between Units Sold and Sales.</a:t>
            </a:r>
            <a:endParaRPr lang="en-US" altLang="en-US" sz="1100" dirty="0">
              <a:solidFill>
                <a:schemeClr val="tx1"/>
              </a:solidFill>
            </a:endParaRPr>
          </a:p>
          <a:p>
            <a:pPr lvl="0" algn="just" eaLnBrk="0" fontAlgn="base" hangingPunct="0">
              <a:spcBef>
                <a:spcPct val="0"/>
              </a:spcBef>
              <a:spcAft>
                <a:spcPct val="0"/>
              </a:spcAft>
              <a:buClrTx/>
            </a:pPr>
            <a:r>
              <a:rPr lang="en-US" altLang="en-US" sz="1100" dirty="0">
                <a:solidFill>
                  <a:schemeClr val="tx1"/>
                </a:solidFill>
                <a:latin typeface="Arial" panose="020B0604020202020204" pitchFamily="34" charset="0"/>
                <a:ea typeface="Times New Roman" panose="02020603050405020304" pitchFamily="18" charset="0"/>
              </a:rPr>
              <a:t>Interpretation:</a:t>
            </a:r>
            <a:endParaRPr lang="en-US" altLang="en-US" sz="1100" dirty="0">
              <a:solidFill>
                <a:schemeClr val="tx1"/>
              </a:solidFill>
              <a:latin typeface="Arial" panose="020B0604020202020204" pitchFamily="34" charset="0"/>
            </a:endParaRPr>
          </a:p>
          <a:p>
            <a:pPr lvl="0" algn="just" eaLnBrk="0" fontAlgn="base" hangingPunct="0">
              <a:spcBef>
                <a:spcPct val="0"/>
              </a:spcBef>
              <a:spcAft>
                <a:spcPct val="0"/>
              </a:spcAft>
              <a:buClrTx/>
              <a:buFontTx/>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These points likely represent consistent product pricing:</a:t>
            </a:r>
            <a:endParaRPr lang="en-US" altLang="en-US" sz="1100" dirty="0">
              <a:solidFill>
                <a:schemeClr val="tx1"/>
              </a:solidFill>
            </a:endParaRPr>
          </a:p>
          <a:p>
            <a:pPr marL="457200" lvl="1" algn="just" eaLnBrk="0" fontAlgn="base" hangingPunct="0">
              <a:spcBef>
                <a:spcPct val="0"/>
              </a:spcBef>
              <a:spcAft>
                <a:spcPct val="0"/>
              </a:spcAft>
              <a:buClrTx/>
              <a:buFont typeface="Symbol" panose="05050102010706020507" pitchFamily="18" charset="2"/>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As the number of units sold increases, sales increase proportionally</a:t>
            </a:r>
            <a:r>
              <a:rPr lang="en-US" altLang="en-US" sz="1100" dirty="0" smtClean="0">
                <a:solidFill>
                  <a:schemeClr val="tx1"/>
                </a:solidFill>
                <a:latin typeface="Calibri" panose="020F0502020204030204" pitchFamily="34" charset="0"/>
                <a:ea typeface="Calibri" panose="020F0502020204030204" pitchFamily="34" charset="0"/>
                <a:cs typeface="Times New Roman" panose="02020603050405020304" pitchFamily="18" charset="0"/>
              </a:rPr>
              <a:t>.</a:t>
            </a:r>
          </a:p>
          <a:p>
            <a:pPr lvl="0" algn="just" eaLnBrk="0" fontAlgn="base" hangingPunct="0">
              <a:spcBef>
                <a:spcPct val="0"/>
              </a:spcBef>
              <a:spcAft>
                <a:spcPct val="0"/>
              </a:spcAft>
              <a:buClrTx/>
            </a:pPr>
            <a:r>
              <a:rPr lang="en-US" altLang="en-US" sz="1100" dirty="0">
                <a:solidFill>
                  <a:srgbClr val="1F4D78"/>
                </a:solidFill>
                <a:latin typeface="Calibri Light" panose="020F0302020204030204" pitchFamily="34" charset="0"/>
                <a:ea typeface="Times New Roman" panose="02020603050405020304" pitchFamily="18" charset="0"/>
                <a:cs typeface="Times New Roman" panose="02020603050405020304" pitchFamily="18" charset="0"/>
              </a:rPr>
              <a:t>3. </a:t>
            </a:r>
            <a:r>
              <a:rPr lang="en-US" altLang="en-US" sz="11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Multiple Linear Clusters with Different Slopes</a:t>
            </a:r>
          </a:p>
          <a:p>
            <a:pPr lvl="0" algn="just" eaLnBrk="0" fontAlgn="base" hangingPunct="0">
              <a:spcBef>
                <a:spcPct val="0"/>
              </a:spcBef>
              <a:spcAft>
                <a:spcPct val="0"/>
              </a:spcAft>
              <a:buClrTx/>
              <a:buFontTx/>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The presence of several lines with increasing slopes suggests:</a:t>
            </a:r>
            <a:endParaRPr lang="en-US" altLang="en-US" sz="1100" dirty="0">
              <a:solidFill>
                <a:schemeClr val="tx1"/>
              </a:solidFill>
            </a:endParaRPr>
          </a:p>
          <a:p>
            <a:pPr marL="457200" lvl="1" algn="just" eaLnBrk="0" fontAlgn="base" hangingPunct="0">
              <a:spcBef>
                <a:spcPct val="0"/>
              </a:spcBef>
              <a:spcAft>
                <a:spcPct val="0"/>
              </a:spcAft>
              <a:buClrTx/>
              <a:buFont typeface="Symbol" panose="05050102010706020507" pitchFamily="18" charset="2"/>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Different product categories or pricing tiers.</a:t>
            </a:r>
          </a:p>
          <a:p>
            <a:pPr marL="457200" lvl="1" algn="just" eaLnBrk="0" fontAlgn="base" hangingPunct="0">
              <a:spcBef>
                <a:spcPct val="0"/>
              </a:spcBef>
              <a:spcAft>
                <a:spcPct val="0"/>
              </a:spcAft>
              <a:buClrTx/>
              <a:buFont typeface="Symbol" panose="05050102010706020507" pitchFamily="18" charset="2"/>
              <a:buChar char=""/>
            </a:pPr>
            <a:r>
              <a:rPr lang="en-US" altLang="en-US" sz="1100" dirty="0">
                <a:solidFill>
                  <a:schemeClr val="tx1"/>
                </a:solidFill>
                <a:latin typeface="Calibri" panose="020F0502020204030204" pitchFamily="34" charset="0"/>
                <a:ea typeface="Calibri" panose="020F0502020204030204" pitchFamily="34" charset="0"/>
                <a:cs typeface="Times New Roman" panose="02020603050405020304" pitchFamily="18" charset="0"/>
              </a:rPr>
              <a:t>Higher slopes indicate premium or expensive products, while lower slopes indicate lower-priced products.</a:t>
            </a:r>
            <a:endParaRPr lang="en-US" altLang="en-US" sz="1100" dirty="0">
              <a:solidFill>
                <a:schemeClr val="tx1"/>
              </a:solidFill>
            </a:endParaRPr>
          </a:p>
          <a:p>
            <a:pPr marL="457200" lvl="1" eaLnBrk="0" fontAlgn="base" hangingPunct="0">
              <a:spcBef>
                <a:spcPct val="0"/>
              </a:spcBef>
              <a:spcAft>
                <a:spcPct val="0"/>
              </a:spcAft>
              <a:buClrTx/>
              <a:buFont typeface="Symbol" panose="05050102010706020507" pitchFamily="18" charset="2"/>
              <a:buChar char=""/>
            </a:pPr>
            <a:endParaRPr lang="en-US" altLang="en-US" sz="1100" dirty="0">
              <a:solidFill>
                <a:schemeClr val="tx1"/>
              </a:solidFill>
            </a:endParaRPr>
          </a:p>
          <a:p>
            <a:pPr lvl="0" eaLnBrk="0" fontAlgn="base" hangingPunct="0">
              <a:spcBef>
                <a:spcPct val="0"/>
              </a:spcBef>
              <a:spcAft>
                <a:spcPct val="0"/>
              </a:spcAft>
              <a:buClrTx/>
            </a:pPr>
            <a:endParaRPr lang="en-US" altLang="en-US" sz="11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5958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6293" y="72814"/>
            <a:ext cx="1638590" cy="307392"/>
          </a:xfrm>
          <a:prstGeom prst="rect">
            <a:avLst/>
          </a:prstGeom>
        </p:spPr>
        <p:txBody>
          <a:bodyPr wrap="none">
            <a:spAutoFit/>
          </a:bodyPr>
          <a:lstStyle/>
          <a:p>
            <a:pPr marL="457200" lvl="1">
              <a:lnSpc>
                <a:spcPct val="107000"/>
              </a:lnSpc>
              <a:spcAft>
                <a:spcPts val="800"/>
              </a:spcAft>
            </a:pPr>
            <a:r>
              <a:rPr lang="en-US" b="1" dirty="0" smtClean="0">
                <a:latin typeface="Times New Roman" panose="02020603050405020304" pitchFamily="18" charset="0"/>
                <a:ea typeface="Calibri" panose="020F0502020204030204" pitchFamily="34" charset="0"/>
                <a:cs typeface="Times New Roman" panose="02020603050405020304" pitchFamily="18" charset="0"/>
              </a:rPr>
              <a:t>D. Heat </a:t>
            </a:r>
            <a:r>
              <a:rPr lang="en-US" b="1" dirty="0">
                <a:latin typeface="Times New Roman" panose="02020603050405020304" pitchFamily="18" charset="0"/>
                <a:ea typeface="Calibri" panose="020F0502020204030204" pitchFamily="34" charset="0"/>
                <a:cs typeface="Times New Roman" panose="02020603050405020304" pitchFamily="18" charset="0"/>
              </a:rPr>
              <a:t>Map</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Rectangle 2"/>
          <p:cNvSpPr/>
          <p:nvPr/>
        </p:nvSpPr>
        <p:spPr>
          <a:xfrm>
            <a:off x="200891" y="634308"/>
            <a:ext cx="4572000" cy="3168303"/>
          </a:xfrm>
          <a:prstGeom prst="rect">
            <a:avLst/>
          </a:prstGeom>
        </p:spPr>
        <p:txBody>
          <a:bodyPr>
            <a:spAutoFit/>
          </a:bodyPr>
          <a:lstStyle/>
          <a:p>
            <a:pPr>
              <a:lnSpc>
                <a:spcPct val="107000"/>
              </a:lnSpc>
              <a:spcBef>
                <a:spcPts val="200"/>
              </a:spcBef>
            </a:pPr>
            <a:r>
              <a:rPr lang="en-IN"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Interpreting the Heat Map and Correlation Table</a:t>
            </a:r>
          </a:p>
          <a:p>
            <a:pPr marL="342900" lvl="0" indent="-342900">
              <a:tabLst>
                <a:tab pos="457200" algn="l"/>
              </a:tabLst>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Sales and COGS (0.99, Green)</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Extremely high positive correlation (~1).</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Indicates that </a:t>
            </a:r>
            <a:r>
              <a:rPr lang="en-IN" sz="1100" b="1" dirty="0">
                <a:latin typeface="Times New Roman" panose="02020603050405020304" pitchFamily="18" charset="0"/>
                <a:ea typeface="Calibri" panose="020F0502020204030204" pitchFamily="34" charset="0"/>
                <a:cs typeface="Times New Roman" panose="02020603050405020304" pitchFamily="18" charset="0"/>
              </a:rPr>
              <a:t>COGS tightly follows Sales</a:t>
            </a:r>
            <a:r>
              <a:rPr lang="en-IN" sz="1100" dirty="0">
                <a:latin typeface="Times New Roman" panose="02020603050405020304" pitchFamily="18" charset="0"/>
                <a:ea typeface="Calibri" panose="020F0502020204030204" pitchFamily="34" charset="0"/>
                <a:cs typeface="Times New Roman" panose="02020603050405020304" pitchFamily="18" charset="0"/>
              </a:rPr>
              <a:t>, which is natural since more sales usually mean more production costs.</a:t>
            </a:r>
          </a:p>
          <a:p>
            <a:pPr marL="342900" lvl="0" indent="-342900">
              <a:tabLst>
                <a:tab pos="457200" algn="l"/>
              </a:tabLst>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Sales and Profit (0.80, Orange/Red)</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Strong positive correlation.</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Suggests that while higher sales typically result in more profit, </a:t>
            </a:r>
            <a:r>
              <a:rPr lang="en-IN" sz="1100" b="1" dirty="0">
                <a:latin typeface="Times New Roman" panose="02020603050405020304" pitchFamily="18" charset="0"/>
                <a:ea typeface="Calibri" panose="020F0502020204030204" pitchFamily="34" charset="0"/>
                <a:cs typeface="Times New Roman" panose="02020603050405020304" pitchFamily="18" charset="0"/>
              </a:rPr>
              <a:t>costs or discounts may be moderating profits</a:t>
            </a:r>
            <a:r>
              <a:rPr lang="en-IN" sz="1100" dirty="0">
                <a:latin typeface="Times New Roman" panose="02020603050405020304" pitchFamily="18" charset="0"/>
                <a:ea typeface="Calibri" panose="020F0502020204030204" pitchFamily="34" charset="0"/>
                <a:cs typeface="Times New Roman" panose="02020603050405020304" pitchFamily="18" charset="0"/>
              </a:rPr>
              <a:t>.</a:t>
            </a:r>
          </a:p>
          <a:p>
            <a:pPr marL="342900" lvl="0" indent="-342900">
              <a:tabLst>
                <a:tab pos="457200" algn="l"/>
              </a:tabLst>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COGS and Profit (0.72, Orange)</a:t>
            </a: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Moderate correlation.</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Implies that </a:t>
            </a:r>
            <a:r>
              <a:rPr lang="en-IN" sz="1100" b="1" dirty="0">
                <a:latin typeface="Times New Roman" panose="02020603050405020304" pitchFamily="18" charset="0"/>
                <a:ea typeface="Calibri" panose="020F0502020204030204" pitchFamily="34" charset="0"/>
                <a:cs typeface="Times New Roman" panose="02020603050405020304" pitchFamily="18" charset="0"/>
              </a:rPr>
              <a:t>profit is not purely driven by COGS efficiency alone</a:t>
            </a:r>
            <a:r>
              <a:rPr lang="en-IN" sz="1100" dirty="0">
                <a:latin typeface="Times New Roman" panose="02020603050405020304" pitchFamily="18" charset="0"/>
                <a:ea typeface="Calibri" panose="020F0502020204030204" pitchFamily="34" charset="0"/>
                <a:cs typeface="Times New Roman" panose="02020603050405020304" pitchFamily="18" charset="0"/>
              </a:rPr>
              <a:t> but by a combination of factors, possibly including pricing strategy and discounts.</a:t>
            </a:r>
            <a:endParaRPr lang="en-IN" sz="1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p:cNvPicPr/>
          <p:nvPr/>
        </p:nvPicPr>
        <p:blipFill>
          <a:blip r:embed="rId2"/>
          <a:stretch>
            <a:fillRect/>
          </a:stretch>
        </p:blipFill>
        <p:spPr>
          <a:xfrm>
            <a:off x="4772891" y="634308"/>
            <a:ext cx="4177896" cy="3729874"/>
          </a:xfrm>
          <a:prstGeom prst="rect">
            <a:avLst/>
          </a:prstGeom>
        </p:spPr>
      </p:pic>
    </p:spTree>
    <p:extLst>
      <p:ext uri="{BB962C8B-B14F-4D97-AF65-F5344CB8AC3E}">
        <p14:creationId xmlns:p14="http://schemas.microsoft.com/office/powerpoint/2010/main" val="159180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953" y="72814"/>
            <a:ext cx="4860626" cy="307392"/>
          </a:xfrm>
          <a:prstGeom prst="rect">
            <a:avLst/>
          </a:prstGeom>
        </p:spPr>
        <p:txBody>
          <a:bodyPr wrap="none">
            <a:spAutoFit/>
          </a:bodyPr>
          <a:lstStyle/>
          <a:p>
            <a:pPr marL="457200" lvl="1">
              <a:lnSpc>
                <a:spcPct val="107000"/>
              </a:lnSpc>
              <a:spcAft>
                <a:spcPts val="800"/>
              </a:spcAft>
            </a:pPr>
            <a:r>
              <a:rPr lang="en-IN" b="1" dirty="0" smtClean="0">
                <a:latin typeface="Times New Roman" panose="02020603050405020304" pitchFamily="18" charset="0"/>
                <a:ea typeface="Calibri" panose="020F0502020204030204" pitchFamily="34" charset="0"/>
                <a:cs typeface="Times New Roman" panose="02020603050405020304" pitchFamily="18" charset="0"/>
              </a:rPr>
              <a:t>E. Line </a:t>
            </a:r>
            <a:r>
              <a:rPr lang="en-IN" b="1" dirty="0">
                <a:latin typeface="Times New Roman" panose="02020603050405020304" pitchFamily="18" charset="0"/>
                <a:ea typeface="Calibri" panose="020F0502020204030204" pitchFamily="34" charset="0"/>
                <a:cs typeface="Times New Roman" panose="02020603050405020304" pitchFamily="18" charset="0"/>
              </a:rPr>
              <a:t>chart for year and month wise sales and profits</a:t>
            </a:r>
            <a:endParaRPr lang="en-IN" b="1"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rotWithShape="1">
          <a:blip r:embed="rId2">
            <a:extLst>
              <a:ext uri="{28A0092B-C50C-407E-A947-70E740481C1C}">
                <a14:useLocalDpi xmlns:a14="http://schemas.microsoft.com/office/drawing/2010/main" val="0"/>
              </a:ext>
            </a:extLst>
          </a:blip>
          <a:srcRect b="23537"/>
          <a:stretch/>
        </p:blipFill>
        <p:spPr>
          <a:xfrm>
            <a:off x="196791" y="516832"/>
            <a:ext cx="5033299" cy="1845368"/>
          </a:xfrm>
          <a:prstGeom prst="rect">
            <a:avLst/>
          </a:prstGeom>
        </p:spPr>
      </p:pic>
      <p:sp>
        <p:nvSpPr>
          <p:cNvPr id="4" name="Rectangle 3"/>
          <p:cNvSpPr/>
          <p:nvPr/>
        </p:nvSpPr>
        <p:spPr>
          <a:xfrm>
            <a:off x="4527673" y="696942"/>
            <a:ext cx="4572000" cy="1264705"/>
          </a:xfrm>
          <a:prstGeom prst="rect">
            <a:avLst/>
          </a:prstGeom>
        </p:spPr>
        <p:txBody>
          <a:bodyPr>
            <a:spAutoFit/>
          </a:bodyPr>
          <a:lstStyle/>
          <a:p>
            <a:pPr marL="685800">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The sales are highest during the October and December of 2014 and are the lowest in September to December 2013 and also during December 2014. The profits almost had an equal distribution while there were little higher profits in June 2014 and December 2014 and were the least during November 2013 and 2014. </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5" name="Rectangle 4"/>
          <p:cNvSpPr/>
          <p:nvPr/>
        </p:nvSpPr>
        <p:spPr>
          <a:xfrm>
            <a:off x="205656" y="2362200"/>
            <a:ext cx="3783408" cy="307392"/>
          </a:xfrm>
          <a:prstGeom prst="rect">
            <a:avLst/>
          </a:prstGeom>
        </p:spPr>
        <p:txBody>
          <a:bodyPr wrap="none">
            <a:spAutoFit/>
          </a:bodyPr>
          <a:lstStyle/>
          <a:p>
            <a:pPr lvl="0">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F. Distribution </a:t>
            </a:r>
            <a:r>
              <a:rPr lang="en-IN" b="1" dirty="0">
                <a:latin typeface="Times New Roman" panose="02020603050405020304" pitchFamily="18" charset="0"/>
                <a:ea typeface="Calibri" panose="020F0502020204030204" pitchFamily="34" charset="0"/>
                <a:cs typeface="Times New Roman" panose="02020603050405020304" pitchFamily="18" charset="0"/>
              </a:rPr>
              <a:t>Analysis using Histogram chart</a:t>
            </a:r>
          </a:p>
        </p:txBody>
      </p:sp>
      <p:pic>
        <p:nvPicPr>
          <p:cNvPr id="6" name="Picture 5"/>
          <p:cNvPicPr/>
          <p:nvPr/>
        </p:nvPicPr>
        <p:blipFill>
          <a:blip r:embed="rId3"/>
          <a:stretch>
            <a:fillRect/>
          </a:stretch>
        </p:blipFill>
        <p:spPr>
          <a:xfrm>
            <a:off x="555690" y="2691724"/>
            <a:ext cx="7826310" cy="2230582"/>
          </a:xfrm>
          <a:prstGeom prst="rect">
            <a:avLst/>
          </a:prstGeom>
        </p:spPr>
      </p:pic>
    </p:spTree>
    <p:extLst>
      <p:ext uri="{BB962C8B-B14F-4D97-AF65-F5344CB8AC3E}">
        <p14:creationId xmlns:p14="http://schemas.microsoft.com/office/powerpoint/2010/main" val="3778392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Insert the given data into the SQL server</a:t>
            </a:r>
            <a:endParaRPr sz="1800" b="1">
              <a:solidFill>
                <a:srgbClr val="04A57E"/>
              </a:solidFill>
              <a:latin typeface="Montserrat"/>
              <a:ea typeface="Montserrat"/>
              <a:cs typeface="Montserrat"/>
              <a:sym typeface="Montserrat"/>
            </a:endParaRPr>
          </a:p>
        </p:txBody>
      </p:sp>
      <p:sp>
        <p:nvSpPr>
          <p:cNvPr id="99" name="Google Shape;99;p20"/>
          <p:cNvSpPr txBox="1">
            <a:spLocks noGrp="1"/>
          </p:cNvSpPr>
          <p:nvPr>
            <p:ph type="body" idx="1"/>
          </p:nvPr>
        </p:nvSpPr>
        <p:spPr>
          <a:xfrm>
            <a:off x="311700" y="1528525"/>
            <a:ext cx="8520600" cy="334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3" name="Picture 2"/>
          <p:cNvPicPr>
            <a:picLocks noChangeAspect="1"/>
          </p:cNvPicPr>
          <p:nvPr/>
        </p:nvPicPr>
        <p:blipFill>
          <a:blip r:embed="rId3"/>
          <a:stretch>
            <a:fillRect/>
          </a:stretch>
        </p:blipFill>
        <p:spPr>
          <a:xfrm>
            <a:off x="4572000" y="848503"/>
            <a:ext cx="3595255" cy="3370118"/>
          </a:xfrm>
          <a:prstGeom prst="rect">
            <a:avLst/>
          </a:prstGeom>
        </p:spPr>
      </p:pic>
      <p:pic>
        <p:nvPicPr>
          <p:cNvPr id="7" name="Picture 6"/>
          <p:cNvPicPr/>
          <p:nvPr/>
        </p:nvPicPr>
        <p:blipFill>
          <a:blip r:embed="rId4"/>
          <a:stretch>
            <a:fillRect/>
          </a:stretch>
        </p:blipFill>
        <p:spPr>
          <a:xfrm>
            <a:off x="159300" y="848503"/>
            <a:ext cx="4349273" cy="3675259"/>
          </a:xfrm>
          <a:prstGeom prst="rect">
            <a:avLst/>
          </a:prstGeom>
        </p:spPr>
      </p:pic>
      <p:sp>
        <p:nvSpPr>
          <p:cNvPr id="5" name="TextBox 4"/>
          <p:cNvSpPr txBox="1"/>
          <p:nvPr/>
        </p:nvSpPr>
        <p:spPr>
          <a:xfrm>
            <a:off x="1200800" y="4666510"/>
            <a:ext cx="6615546" cy="30777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Inserting given Data into SQL Server and checking for the table schemas</a:t>
            </a:r>
            <a:endParaRPr lang="en-IN"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836" y="145473"/>
            <a:ext cx="8679873" cy="307777"/>
          </a:xfrm>
          <a:prstGeom prst="rect">
            <a:avLst/>
          </a:prstGeom>
          <a:noFill/>
        </p:spPr>
        <p:txBody>
          <a:bodyPr wrap="square" rtlCol="0">
            <a:spAutoFit/>
          </a:bodyPr>
          <a:lstStyle/>
          <a:p>
            <a:r>
              <a:rPr lang="en-US" dirty="0" smtClean="0">
                <a:latin typeface="Times New Roman" panose="02020603050405020304" pitchFamily="18" charset="0"/>
                <a:cs typeface="Times New Roman" panose="02020603050405020304" pitchFamily="18" charset="0"/>
              </a:rPr>
              <a:t>Running Queries to check the correct import of data from Excel to SQL </a:t>
            </a:r>
            <a:endParaRPr lang="en-IN"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rotWithShape="1">
          <a:blip r:embed="rId2"/>
          <a:srcRect t="16373" b="1125"/>
          <a:stretch/>
        </p:blipFill>
        <p:spPr>
          <a:xfrm>
            <a:off x="159328" y="554183"/>
            <a:ext cx="3969328" cy="4405744"/>
          </a:xfrm>
          <a:prstGeom prst="rect">
            <a:avLst/>
          </a:prstGeom>
        </p:spPr>
      </p:pic>
      <p:pic>
        <p:nvPicPr>
          <p:cNvPr id="8" name="Picture 7"/>
          <p:cNvPicPr>
            <a:picLocks noChangeAspect="1"/>
          </p:cNvPicPr>
          <p:nvPr/>
        </p:nvPicPr>
        <p:blipFill rotWithShape="1">
          <a:blip r:embed="rId3"/>
          <a:srcRect t="16534" b="954"/>
          <a:stretch/>
        </p:blipFill>
        <p:spPr>
          <a:xfrm>
            <a:off x="4398819" y="554183"/>
            <a:ext cx="4454236" cy="4405744"/>
          </a:xfrm>
          <a:prstGeom prst="rect">
            <a:avLst/>
          </a:prstGeom>
        </p:spPr>
      </p:pic>
    </p:spTree>
    <p:extLst>
      <p:ext uri="{BB962C8B-B14F-4D97-AF65-F5344CB8AC3E}">
        <p14:creationId xmlns:p14="http://schemas.microsoft.com/office/powerpoint/2010/main" val="209353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1"/>
          <p:cNvSpPr txBox="1">
            <a:spLocks noGrp="1"/>
          </p:cNvSpPr>
          <p:nvPr>
            <p:ph type="title"/>
          </p:nvPr>
        </p:nvSpPr>
        <p:spPr>
          <a:xfrm>
            <a:off x="311700" y="0"/>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Import the Data from the SQL Database into PowerBI</a:t>
            </a:r>
            <a:endParaRPr sz="1800" b="1">
              <a:solidFill>
                <a:srgbClr val="04A57E"/>
              </a:solidFill>
              <a:latin typeface="Montserrat"/>
              <a:ea typeface="Montserrat"/>
              <a:cs typeface="Montserrat"/>
              <a:sym typeface="Montserrat"/>
            </a:endParaRPr>
          </a:p>
        </p:txBody>
      </p:sp>
      <p:sp>
        <p:nvSpPr>
          <p:cNvPr id="105" name="Google Shape;105;p21"/>
          <p:cNvSpPr txBox="1">
            <a:spLocks noGrp="1"/>
          </p:cNvSpPr>
          <p:nvPr>
            <p:ph type="body" idx="1"/>
          </p:nvPr>
        </p:nvSpPr>
        <p:spPr>
          <a:xfrm>
            <a:off x="311700" y="1528525"/>
            <a:ext cx="8520600" cy="334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2" name="Picture 1"/>
          <p:cNvPicPr>
            <a:picLocks noChangeAspect="1"/>
          </p:cNvPicPr>
          <p:nvPr/>
        </p:nvPicPr>
        <p:blipFill>
          <a:blip r:embed="rId3"/>
          <a:stretch>
            <a:fillRect/>
          </a:stretch>
        </p:blipFill>
        <p:spPr>
          <a:xfrm>
            <a:off x="200892" y="826200"/>
            <a:ext cx="8776853" cy="42708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2"/>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dirty="0">
                <a:solidFill>
                  <a:srgbClr val="04A57E"/>
                </a:solidFill>
                <a:latin typeface="Montserrat"/>
                <a:ea typeface="Montserrat"/>
                <a:cs typeface="Montserrat"/>
                <a:sym typeface="Montserrat"/>
              </a:rPr>
              <a:t>Interactive Dashboard by using visualization tools</a:t>
            </a:r>
            <a:endParaRPr sz="1800" b="1" dirty="0">
              <a:solidFill>
                <a:srgbClr val="04A57E"/>
              </a:solidFill>
              <a:latin typeface="Montserrat"/>
              <a:ea typeface="Montserrat"/>
              <a:cs typeface="Montserrat"/>
              <a:sym typeface="Montserrat"/>
            </a:endParaRPr>
          </a:p>
        </p:txBody>
      </p:sp>
      <p:sp>
        <p:nvSpPr>
          <p:cNvPr id="112" name="Google Shape;112;p22"/>
          <p:cNvSpPr txBox="1">
            <a:spLocks noGrp="1"/>
          </p:cNvSpPr>
          <p:nvPr>
            <p:ph type="body" idx="1"/>
          </p:nvPr>
        </p:nvSpPr>
        <p:spPr>
          <a:xfrm>
            <a:off x="311700" y="1528525"/>
            <a:ext cx="8520600" cy="3340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spcBef>
                <a:spcPts val="0"/>
              </a:spcBef>
              <a:spcAft>
                <a:spcPts val="0"/>
              </a:spcAft>
              <a:buSzPts val="1800"/>
              <a:buNone/>
            </a:pPr>
            <a:endParaRPr sz="1600" dirty="0">
              <a:latin typeface="Montserrat"/>
              <a:ea typeface="Montserrat"/>
              <a:cs typeface="Montserrat"/>
              <a:sym typeface="Montserrat"/>
            </a:endParaRP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5" name="Picture 4"/>
          <p:cNvPicPr/>
          <p:nvPr/>
        </p:nvPicPr>
        <p:blipFill>
          <a:blip r:embed="rId3"/>
          <a:stretch>
            <a:fillRect/>
          </a:stretch>
        </p:blipFill>
        <p:spPr>
          <a:xfrm>
            <a:off x="152400" y="746874"/>
            <a:ext cx="8679899" cy="4032943"/>
          </a:xfrm>
          <a:prstGeom prst="rect">
            <a:avLst/>
          </a:prstGeom>
        </p:spPr>
      </p:pic>
      <p:sp>
        <p:nvSpPr>
          <p:cNvPr id="2" name="TextBox 1"/>
          <p:cNvSpPr txBox="1"/>
          <p:nvPr/>
        </p:nvSpPr>
        <p:spPr>
          <a:xfrm>
            <a:off x="2466109" y="4779817"/>
            <a:ext cx="3740728"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Dashboard made Using Microsoft Power BI</a:t>
            </a:r>
            <a:endParaRPr lang="en-IN"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3"/>
          <p:cNvSpPr txBox="1">
            <a:spLocks noGrp="1"/>
          </p:cNvSpPr>
          <p:nvPr>
            <p:ph type="title"/>
          </p:nvPr>
        </p:nvSpPr>
        <p:spPr>
          <a:xfrm>
            <a:off x="311700" y="246725"/>
            <a:ext cx="8520600" cy="8262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1800" b="1">
                <a:solidFill>
                  <a:srgbClr val="04A57E"/>
                </a:solidFill>
                <a:latin typeface="Montserrat"/>
                <a:ea typeface="Montserrat"/>
                <a:cs typeface="Montserrat"/>
                <a:sym typeface="Montserrat"/>
              </a:rPr>
              <a:t>Conclusion and Inferences</a:t>
            </a:r>
            <a:endParaRPr sz="1800" b="1">
              <a:solidFill>
                <a:srgbClr val="04A57E"/>
              </a:solidFill>
              <a:latin typeface="Montserrat"/>
              <a:ea typeface="Montserrat"/>
              <a:cs typeface="Montserrat"/>
              <a:sym typeface="Montserrat"/>
            </a:endParaRPr>
          </a:p>
        </p:txBody>
      </p:sp>
      <p:sp>
        <p:nvSpPr>
          <p:cNvPr id="120" name="Google Shape;120;p23"/>
          <p:cNvSpPr txBox="1"/>
          <p:nvPr/>
        </p:nvSpPr>
        <p:spPr>
          <a:xfrm>
            <a:off x="311700" y="968725"/>
            <a:ext cx="6596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100" i="1" dirty="0"/>
          </a:p>
        </p:txBody>
      </p:sp>
      <p:sp>
        <p:nvSpPr>
          <p:cNvPr id="2" name="Rectangle 2"/>
          <p:cNvSpPr>
            <a:spLocks noChangeArrowheads="1"/>
          </p:cNvSpPr>
          <p:nvPr/>
        </p:nvSpPr>
        <p:spPr bwMode="auto">
          <a:xfrm>
            <a:off x="207819" y="775133"/>
            <a:ext cx="1628972"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1. </a:t>
            </a:r>
            <a:r>
              <a:rPr kumimoji="0" lang="en-US" altLang="en-US" sz="13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Product wise Sales</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14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19" y="1149927"/>
            <a:ext cx="1836738" cy="1630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4"/>
          <p:cNvSpPr>
            <a:spLocks noChangeArrowheads="1"/>
          </p:cNvSpPr>
          <p:nvPr/>
        </p:nvSpPr>
        <p:spPr bwMode="auto">
          <a:xfrm>
            <a:off x="2202872" y="782827"/>
            <a:ext cx="3512128"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300" dirty="0" smtClean="0">
                <a:latin typeface="Calibri" panose="020F0502020204030204" pitchFamily="34" charset="0"/>
                <a:ea typeface="Times New Roman" panose="02020603050405020304" pitchFamily="18" charset="0"/>
                <a:cs typeface="Arial" panose="020B0604020202020204" pitchFamily="34" charset="0"/>
              </a:rPr>
              <a:t>2. </a:t>
            </a:r>
            <a:r>
              <a:rPr kumimoji="0" lang="en-US" altLang="en-US" sz="13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Segment wise Profit</a:t>
            </a:r>
            <a:endParaRPr kumimoji="0" lang="en-US" altLang="en-US" sz="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6147" name="Picture 28"/>
          <p:cNvPicPr>
            <a:picLocks noChangeAspect="1" noChangeArrowheads="1"/>
          </p:cNvPicPr>
          <p:nvPr/>
        </p:nvPicPr>
        <p:blipFill rotWithShape="1">
          <a:blip r:embed="rId4">
            <a:extLst>
              <a:ext uri="{28A0092B-C50C-407E-A947-70E740481C1C}">
                <a14:useLocalDpi xmlns:a14="http://schemas.microsoft.com/office/drawing/2010/main" val="0"/>
              </a:ext>
            </a:extLst>
          </a:blip>
          <a:srcRect b="16689"/>
          <a:stretch/>
        </p:blipFill>
        <p:spPr bwMode="auto">
          <a:xfrm>
            <a:off x="2250338" y="1232333"/>
            <a:ext cx="1954517" cy="15870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5"/>
          <p:cNvSpPr>
            <a:spLocks noChangeArrowheads="1"/>
          </p:cNvSpPr>
          <p:nvPr/>
        </p:nvSpPr>
        <p:spPr bwMode="auto">
          <a:xfrm>
            <a:off x="2202872" y="3137333"/>
            <a:ext cx="3512128"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7" name="Rectangle 6"/>
          <p:cNvSpPr/>
          <p:nvPr/>
        </p:nvSpPr>
        <p:spPr>
          <a:xfrm>
            <a:off x="4744479" y="775133"/>
            <a:ext cx="1253869" cy="307135"/>
          </a:xfrm>
          <a:prstGeom prst="rect">
            <a:avLst/>
          </a:prstGeom>
        </p:spPr>
        <p:txBody>
          <a:bodyPr wrap="none">
            <a:spAutoFit/>
          </a:bodyPr>
          <a:lstStyle/>
          <a:p>
            <a:pPr>
              <a:lnSpc>
                <a:spcPct val="107000"/>
              </a:lnSpc>
              <a:spcAft>
                <a:spcPts val="750"/>
              </a:spcAft>
            </a:pPr>
            <a:r>
              <a:rPr lang="en-IN" dirty="0" smtClean="0">
                <a:latin typeface="Segoe UI Symbol" panose="020B0502040204020203" pitchFamily="34" charset="0"/>
                <a:ea typeface="Times New Roman" panose="02020603050405020304" pitchFamily="18" charset="0"/>
                <a:cs typeface="Times New Roman" panose="02020603050405020304" pitchFamily="18" charset="0"/>
              </a:rPr>
              <a:t>3.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Yearly </a:t>
            </a:r>
            <a:r>
              <a:rPr lang="en-IN" dirty="0">
                <a:latin typeface="Times New Roman" panose="02020603050405020304" pitchFamily="18" charset="0"/>
                <a:ea typeface="Times New Roman" panose="02020603050405020304" pitchFamily="18" charset="0"/>
                <a:cs typeface="Times New Roman" panose="02020603050405020304" pitchFamily="18" charset="0"/>
              </a:rPr>
              <a:t>sales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p:cNvPicPr/>
          <p:nvPr/>
        </p:nvPicPr>
        <p:blipFill>
          <a:blip r:embed="rId5"/>
          <a:stretch>
            <a:fillRect/>
          </a:stretch>
        </p:blipFill>
        <p:spPr>
          <a:xfrm>
            <a:off x="4572000" y="1232333"/>
            <a:ext cx="1842778" cy="1667855"/>
          </a:xfrm>
          <a:prstGeom prst="rect">
            <a:avLst/>
          </a:prstGeom>
        </p:spPr>
      </p:pic>
      <p:pic>
        <p:nvPicPr>
          <p:cNvPr id="16" name="Picture 15"/>
          <p:cNvPicPr/>
          <p:nvPr/>
        </p:nvPicPr>
        <p:blipFill>
          <a:blip r:embed="rId6"/>
          <a:stretch>
            <a:fillRect/>
          </a:stretch>
        </p:blipFill>
        <p:spPr>
          <a:xfrm>
            <a:off x="6575467" y="1249426"/>
            <a:ext cx="2368818" cy="1530864"/>
          </a:xfrm>
          <a:prstGeom prst="rect">
            <a:avLst/>
          </a:prstGeom>
        </p:spPr>
      </p:pic>
      <p:sp>
        <p:nvSpPr>
          <p:cNvPr id="8" name="Rectangle 11"/>
          <p:cNvSpPr>
            <a:spLocks noChangeArrowheads="1"/>
          </p:cNvSpPr>
          <p:nvPr/>
        </p:nvSpPr>
        <p:spPr bwMode="auto">
          <a:xfrm>
            <a:off x="73077" y="2898951"/>
            <a:ext cx="196910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000000"/>
                </a:solidFill>
                <a:effectLst/>
                <a:latin typeface="Arial" panose="020B0604020202020204" pitchFamily="34" charset="0"/>
                <a:ea typeface="Times New Roman" panose="02020603050405020304" pitchFamily="18" charset="0"/>
                <a:cs typeface="Arial" panose="020B0604020202020204" pitchFamily="34" charset="0"/>
              </a:rPr>
              <a:t>4</a:t>
            </a:r>
            <a:r>
              <a:rPr kumimoji="0" lang="en-US" altLang="en-US" sz="13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Country wise Sales</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154" name="Picture 31"/>
          <p:cNvPicPr>
            <a:picLocks noChangeAspect="1" noChangeArrowheads="1"/>
          </p:cNvPicPr>
          <p:nvPr/>
        </p:nvPicPr>
        <p:blipFill rotWithShape="1">
          <a:blip r:embed="rId7">
            <a:extLst>
              <a:ext uri="{28A0092B-C50C-407E-A947-70E740481C1C}">
                <a14:useLocalDpi xmlns:a14="http://schemas.microsoft.com/office/drawing/2010/main" val="0"/>
              </a:ext>
            </a:extLst>
          </a:blip>
          <a:srcRect b="33594"/>
          <a:stretch/>
        </p:blipFill>
        <p:spPr bwMode="auto">
          <a:xfrm>
            <a:off x="101811" y="3310000"/>
            <a:ext cx="1942746" cy="155350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13"/>
          <p:cNvSpPr>
            <a:spLocks noChangeArrowheads="1"/>
          </p:cNvSpPr>
          <p:nvPr/>
        </p:nvSpPr>
        <p:spPr bwMode="auto">
          <a:xfrm>
            <a:off x="4488901" y="2872567"/>
            <a:ext cx="3901121"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Profit and sales by </a:t>
            </a:r>
            <a:r>
              <a:rPr kumimoji="0" lang="en-US" altLang="en-US" sz="1300" b="0" i="0" u="none" strike="noStrike" cap="none" normalizeH="0" baseline="0" dirty="0" err="1"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Qtr</a:t>
            </a:r>
            <a:endParaRPr kumimoji="0" lang="en-US" altLang="en-US" sz="18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pic>
        <p:nvPicPr>
          <p:cNvPr id="6156" name="Picture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88900" y="3310000"/>
            <a:ext cx="4343399" cy="17746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288925" y="149225"/>
            <a:ext cx="64008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4A57E"/>
              </a:buClr>
              <a:buSzPts val="1800"/>
              <a:buFont typeface="Montserrat"/>
              <a:buNone/>
            </a:pPr>
            <a:r>
              <a:rPr lang="en" sz="1800" b="1" i="0" u="none" strike="noStrike" cap="none">
                <a:solidFill>
                  <a:srgbClr val="04A57E"/>
                </a:solidFill>
                <a:latin typeface="Montserrat"/>
                <a:ea typeface="Montserrat"/>
                <a:cs typeface="Montserrat"/>
                <a:sym typeface="Montserrat"/>
              </a:rPr>
              <a:t>Agenda</a:t>
            </a:r>
            <a:endParaRPr sz="1400" b="0" i="0" u="none" strike="noStrike" cap="none">
              <a:solidFill>
                <a:srgbClr val="000000"/>
              </a:solidFill>
              <a:latin typeface="Arial"/>
              <a:ea typeface="Arial"/>
              <a:cs typeface="Arial"/>
              <a:sym typeface="Arial"/>
            </a:endParaRPr>
          </a:p>
        </p:txBody>
      </p:sp>
      <p:sp>
        <p:nvSpPr>
          <p:cNvPr id="74" name="Google Shape;74;p16"/>
          <p:cNvSpPr txBox="1"/>
          <p:nvPr/>
        </p:nvSpPr>
        <p:spPr>
          <a:xfrm>
            <a:off x="220175" y="794516"/>
            <a:ext cx="8542200" cy="2986200"/>
          </a:xfrm>
          <a:prstGeom prst="rect">
            <a:avLst/>
          </a:prstGeom>
          <a:noFill/>
          <a:ln>
            <a:noFill/>
          </a:ln>
        </p:spPr>
        <p:txBody>
          <a:bodyPr spcFirstLastPara="1" wrap="square" lIns="91425" tIns="91425" rIns="91425" bIns="91425" anchor="t" anchorCtr="0">
            <a:spAutoFit/>
          </a:bodyPr>
          <a:lstStyle/>
          <a:p>
            <a:pPr marL="0" marR="0" lvl="0" indent="0" algn="l" rtl="0">
              <a:lnSpc>
                <a:spcPct val="150000"/>
              </a:lnSpc>
              <a:spcBef>
                <a:spcPts val="0"/>
              </a:spcBef>
              <a:spcAft>
                <a:spcPts val="0"/>
              </a:spcAft>
              <a:buClr>
                <a:srgbClr val="000000"/>
              </a:buClr>
              <a:buSzPts val="1200"/>
              <a:buFont typeface="Montserrat"/>
              <a:buNone/>
            </a:pPr>
            <a:endParaRPr sz="1400" i="0" u="none" strike="noStrike" cap="none">
              <a:solidFill>
                <a:srgbClr val="000000"/>
              </a:solidFill>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Data Exploration </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Statistical Analysis using Excel</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Graphical Analysis using Excel</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Insert the given data into the SQL server</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Import the Data from the SQL Database into PowerBI</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Interactive Dashboard by using visualization tools</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Conclusion and Inferences</a:t>
            </a:r>
            <a:endParaRPr>
              <a:latin typeface="Montserrat SemiBold"/>
              <a:ea typeface="Montserrat SemiBold"/>
              <a:cs typeface="Montserrat SemiBold"/>
              <a:sym typeface="Montserrat SemiBold"/>
            </a:endParaRPr>
          </a:p>
          <a:p>
            <a:pPr marL="457200" marR="0" lvl="0" indent="-317500" algn="l" rtl="0">
              <a:lnSpc>
                <a:spcPct val="150000"/>
              </a:lnSpc>
              <a:spcBef>
                <a:spcPts val="0"/>
              </a:spcBef>
              <a:spcAft>
                <a:spcPts val="0"/>
              </a:spcAft>
              <a:buSzPts val="1400"/>
              <a:buFont typeface="Montserrat SemiBold"/>
              <a:buChar char="●"/>
            </a:pPr>
            <a:r>
              <a:rPr lang="en">
                <a:latin typeface="Montserrat SemiBold"/>
                <a:ea typeface="Montserrat SemiBold"/>
                <a:cs typeface="Montserrat SemiBold"/>
                <a:sym typeface="Montserrat SemiBold"/>
              </a:rPr>
              <a:t>Endnotes</a:t>
            </a:r>
            <a:endParaRPr>
              <a:latin typeface="Montserrat SemiBold"/>
              <a:ea typeface="Montserrat SemiBold"/>
              <a:cs typeface="Montserrat SemiBold"/>
              <a:sym typeface="Montserrat SemiBold"/>
            </a:endParaRPr>
          </a:p>
        </p:txBody>
      </p:sp>
      <p:pic>
        <p:nvPicPr>
          <p:cNvPr id="75" name="Google Shape;75;p16" descr="agenda – Palo Alto Daily Post"/>
          <p:cNvPicPr preferRelativeResize="0"/>
          <p:nvPr/>
        </p:nvPicPr>
        <p:blipFill rotWithShape="1">
          <a:blip r:embed="rId3">
            <a:alphaModFix/>
          </a:blip>
          <a:srcRect/>
          <a:stretch/>
        </p:blipFill>
        <p:spPr>
          <a:xfrm>
            <a:off x="6088063" y="1103313"/>
            <a:ext cx="2619375" cy="1743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134281"/>
            <a:ext cx="2050561"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smtClean="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6. Month wise Yearly profit</a:t>
            </a:r>
            <a:endParaRPr kumimoji="0" lang="en-US" altLang="en-US" sz="6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7169" name="Picture 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530487"/>
            <a:ext cx="1974273" cy="447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p:cNvSpPr>
            <a:spLocks noChangeArrowheads="1"/>
          </p:cNvSpPr>
          <p:nvPr/>
        </p:nvSpPr>
        <p:spPr bwMode="auto">
          <a:xfrm>
            <a:off x="0" y="46863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Rectangle 8"/>
          <p:cNvSpPr/>
          <p:nvPr/>
        </p:nvSpPr>
        <p:spPr>
          <a:xfrm>
            <a:off x="2237923" y="134281"/>
            <a:ext cx="2114681" cy="307135"/>
          </a:xfrm>
          <a:prstGeom prst="rect">
            <a:avLst/>
          </a:prstGeom>
        </p:spPr>
        <p:txBody>
          <a:bodyPr wrap="none">
            <a:spAutoFit/>
          </a:bodyPr>
          <a:lstStyle/>
          <a:p>
            <a:pPr>
              <a:lnSpc>
                <a:spcPct val="107000"/>
              </a:lnSpc>
              <a:spcAft>
                <a:spcPts val="750"/>
              </a:spcAft>
            </a:pPr>
            <a:r>
              <a:rPr lang="en-IN" dirty="0" smtClean="0">
                <a:latin typeface="Arial" panose="020B0604020202020204" pitchFamily="34" charset="0"/>
                <a:ea typeface="Times New Roman" panose="02020603050405020304" pitchFamily="18" charset="0"/>
                <a:cs typeface="Times New Roman" panose="02020603050405020304" pitchFamily="18" charset="0"/>
              </a:rPr>
              <a:t>7. </a:t>
            </a: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Top2 </a:t>
            </a:r>
            <a:r>
              <a:rPr lang="en-IN" dirty="0">
                <a:latin typeface="Times New Roman" panose="02020603050405020304" pitchFamily="18" charset="0"/>
                <a:ea typeface="Times New Roman" panose="02020603050405020304" pitchFamily="18" charset="0"/>
                <a:cs typeface="Times New Roman" panose="02020603050405020304" pitchFamily="18" charset="0"/>
              </a:rPr>
              <a:t>countries by Sales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3" name="Picture 12"/>
          <p:cNvPicPr/>
          <p:nvPr/>
        </p:nvPicPr>
        <p:blipFill>
          <a:blip r:embed="rId3"/>
          <a:stretch>
            <a:fillRect/>
          </a:stretch>
        </p:blipFill>
        <p:spPr>
          <a:xfrm>
            <a:off x="2126673" y="530487"/>
            <a:ext cx="2415086" cy="981075"/>
          </a:xfrm>
          <a:prstGeom prst="rect">
            <a:avLst/>
          </a:prstGeom>
        </p:spPr>
      </p:pic>
      <p:sp>
        <p:nvSpPr>
          <p:cNvPr id="10" name="Rectangle 9"/>
          <p:cNvSpPr/>
          <p:nvPr/>
        </p:nvSpPr>
        <p:spPr>
          <a:xfrm>
            <a:off x="2162260" y="1584923"/>
            <a:ext cx="2321469" cy="307392"/>
          </a:xfrm>
          <a:prstGeom prst="rect">
            <a:avLst/>
          </a:prstGeom>
        </p:spPr>
        <p:txBody>
          <a:bodyPr wrap="none">
            <a:spAutoFit/>
          </a:bodyPr>
          <a:lstStyle/>
          <a:p>
            <a:pPr>
              <a:lnSpc>
                <a:spcPct val="107000"/>
              </a:lnSpc>
              <a:spcAft>
                <a:spcPts val="75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8. Bottom </a:t>
            </a:r>
            <a:r>
              <a:rPr lang="en-IN" dirty="0">
                <a:latin typeface="Times New Roman" panose="02020603050405020304" pitchFamily="18" charset="0"/>
                <a:ea typeface="Times New Roman" panose="02020603050405020304" pitchFamily="18" charset="0"/>
                <a:cs typeface="Times New Roman" panose="02020603050405020304" pitchFamily="18" charset="0"/>
              </a:rPr>
              <a:t>3 products by sales</a:t>
            </a:r>
            <a:endParaRPr lang="en-IN"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5" name="Picture 14"/>
          <p:cNvPicPr/>
          <p:nvPr/>
        </p:nvPicPr>
        <p:blipFill rotWithShape="1">
          <a:blip r:embed="rId4"/>
          <a:srcRect b="29706"/>
          <a:stretch/>
        </p:blipFill>
        <p:spPr>
          <a:xfrm>
            <a:off x="2126673" y="1981129"/>
            <a:ext cx="2415086" cy="1198489"/>
          </a:xfrm>
          <a:prstGeom prst="rect">
            <a:avLst/>
          </a:prstGeom>
        </p:spPr>
      </p:pic>
      <p:sp>
        <p:nvSpPr>
          <p:cNvPr id="11" name="Rectangle 10"/>
          <p:cNvSpPr/>
          <p:nvPr/>
        </p:nvSpPr>
        <p:spPr>
          <a:xfrm>
            <a:off x="4792998" y="126425"/>
            <a:ext cx="2709238" cy="322845"/>
          </a:xfrm>
          <a:prstGeom prst="rect">
            <a:avLst/>
          </a:prstGeom>
        </p:spPr>
        <p:txBody>
          <a:bodyPr wrap="square">
            <a:spAutoFit/>
          </a:bodyPr>
          <a:lstStyle/>
          <a:p>
            <a:pPr>
              <a:lnSpc>
                <a:spcPct val="107000"/>
              </a:lnSpc>
              <a:spcAft>
                <a:spcPts val="75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10. Product </a:t>
            </a:r>
            <a:r>
              <a:rPr lang="en-IN" dirty="0">
                <a:latin typeface="Times New Roman" panose="02020603050405020304" pitchFamily="18" charset="0"/>
                <a:ea typeface="Times New Roman" panose="02020603050405020304" pitchFamily="18" charset="0"/>
                <a:cs typeface="Times New Roman" panose="02020603050405020304" pitchFamily="18" charset="0"/>
              </a:rPr>
              <a:t>wise discount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7" name="Picture 16"/>
          <p:cNvPicPr/>
          <p:nvPr/>
        </p:nvPicPr>
        <p:blipFill>
          <a:blip r:embed="rId5"/>
          <a:stretch>
            <a:fillRect/>
          </a:stretch>
        </p:blipFill>
        <p:spPr>
          <a:xfrm>
            <a:off x="4741718" y="460938"/>
            <a:ext cx="4343400" cy="1123985"/>
          </a:xfrm>
          <a:prstGeom prst="rect">
            <a:avLst/>
          </a:prstGeom>
        </p:spPr>
      </p:pic>
      <p:sp>
        <p:nvSpPr>
          <p:cNvPr id="12" name="Rectangle 11"/>
          <p:cNvSpPr/>
          <p:nvPr/>
        </p:nvSpPr>
        <p:spPr>
          <a:xfrm>
            <a:off x="2162260" y="3341408"/>
            <a:ext cx="2589170" cy="307777"/>
          </a:xfrm>
          <a:prstGeom prst="rect">
            <a:avLst/>
          </a:prstGeom>
        </p:spPr>
        <p:txBody>
          <a:bodyPr wrap="none">
            <a:spAutoFit/>
          </a:bodyPr>
          <a:lstStyle/>
          <a:p>
            <a:r>
              <a:rPr lang="en-IN" dirty="0">
                <a:latin typeface="Times New Roman" panose="02020603050405020304" pitchFamily="18" charset="0"/>
                <a:ea typeface="Times New Roman" panose="02020603050405020304" pitchFamily="18" charset="0"/>
                <a:cs typeface="Times New Roman" panose="02020603050405020304" pitchFamily="18" charset="0"/>
              </a:rPr>
              <a:t>9. </a:t>
            </a:r>
            <a:r>
              <a:rPr lang="en-IN" dirty="0" err="1">
                <a:latin typeface="Times New Roman" panose="02020603050405020304" pitchFamily="18" charset="0"/>
                <a:ea typeface="Times New Roman" panose="02020603050405020304" pitchFamily="18" charset="0"/>
                <a:cs typeface="Times New Roman" panose="02020603050405020304" pitchFamily="18" charset="0"/>
              </a:rPr>
              <a:t>No.of</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dirty="0">
                <a:latin typeface="Times New Roman" panose="02020603050405020304" pitchFamily="18" charset="0"/>
                <a:ea typeface="Times New Roman" panose="02020603050405020304" pitchFamily="18" charset="0"/>
                <a:cs typeface="Times New Roman" panose="02020603050405020304" pitchFamily="18" charset="0"/>
              </a:rPr>
              <a:t>units sold year over year</a:t>
            </a:r>
          </a:p>
        </p:txBody>
      </p:sp>
      <p:pic>
        <p:nvPicPr>
          <p:cNvPr id="19" name="Picture 18"/>
          <p:cNvPicPr/>
          <p:nvPr/>
        </p:nvPicPr>
        <p:blipFill rotWithShape="1">
          <a:blip r:embed="rId6"/>
          <a:srcRect l="383" t="1668" r="19271" b="50596"/>
          <a:stretch/>
        </p:blipFill>
        <p:spPr>
          <a:xfrm>
            <a:off x="2147731" y="3810975"/>
            <a:ext cx="2237233" cy="991222"/>
          </a:xfrm>
          <a:prstGeom prst="rect">
            <a:avLst/>
          </a:prstGeom>
        </p:spPr>
      </p:pic>
      <p:sp>
        <p:nvSpPr>
          <p:cNvPr id="14" name="Rectangle 13"/>
          <p:cNvSpPr/>
          <p:nvPr/>
        </p:nvSpPr>
        <p:spPr>
          <a:xfrm>
            <a:off x="4792998" y="1654892"/>
            <a:ext cx="2484976" cy="322845"/>
          </a:xfrm>
          <a:prstGeom prst="rect">
            <a:avLst/>
          </a:prstGeom>
        </p:spPr>
        <p:txBody>
          <a:bodyPr wrap="none">
            <a:spAutoFit/>
          </a:bodyPr>
          <a:lstStyle/>
          <a:p>
            <a:pPr>
              <a:lnSpc>
                <a:spcPct val="107000"/>
              </a:lnSpc>
              <a:spcAft>
                <a:spcPts val="75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11. Segment </a:t>
            </a:r>
            <a:r>
              <a:rPr lang="en-IN" dirty="0">
                <a:latin typeface="Times New Roman" panose="02020603050405020304" pitchFamily="18" charset="0"/>
                <a:ea typeface="Times New Roman" panose="02020603050405020304" pitchFamily="18" charset="0"/>
                <a:cs typeface="Times New Roman" panose="02020603050405020304" pitchFamily="18" charset="0"/>
              </a:rPr>
              <a:t>wise Product Sales</a:t>
            </a:r>
          </a:p>
        </p:txBody>
      </p:sp>
      <p:pic>
        <p:nvPicPr>
          <p:cNvPr id="21" name="Picture 20"/>
          <p:cNvPicPr/>
          <p:nvPr/>
        </p:nvPicPr>
        <p:blipFill>
          <a:blip r:embed="rId7"/>
          <a:stretch>
            <a:fillRect/>
          </a:stretch>
        </p:blipFill>
        <p:spPr>
          <a:xfrm>
            <a:off x="4617959" y="1979687"/>
            <a:ext cx="4391891" cy="1094691"/>
          </a:xfrm>
          <a:prstGeom prst="rect">
            <a:avLst/>
          </a:prstGeom>
        </p:spPr>
      </p:pic>
      <p:sp>
        <p:nvSpPr>
          <p:cNvPr id="16" name="Rectangle 15"/>
          <p:cNvSpPr/>
          <p:nvPr/>
        </p:nvSpPr>
        <p:spPr>
          <a:xfrm>
            <a:off x="4863217" y="3070550"/>
            <a:ext cx="3456438" cy="322845"/>
          </a:xfrm>
          <a:prstGeom prst="rect">
            <a:avLst/>
          </a:prstGeom>
        </p:spPr>
        <p:txBody>
          <a:bodyPr wrap="square">
            <a:spAutoFit/>
          </a:bodyPr>
          <a:lstStyle/>
          <a:p>
            <a:pPr>
              <a:lnSpc>
                <a:spcPct val="107000"/>
              </a:lnSpc>
              <a:spcAft>
                <a:spcPts val="750"/>
              </a:spcAft>
            </a:pPr>
            <a:r>
              <a:rPr lang="en-IN" dirty="0" smtClean="0">
                <a:latin typeface="Times New Roman" panose="02020603050405020304" pitchFamily="18" charset="0"/>
                <a:ea typeface="Times New Roman" panose="02020603050405020304" pitchFamily="18" charset="0"/>
                <a:cs typeface="Times New Roman" panose="02020603050405020304" pitchFamily="18" charset="0"/>
              </a:rPr>
              <a:t>12. Segment </a:t>
            </a:r>
            <a:r>
              <a:rPr lang="en-IN" dirty="0">
                <a:latin typeface="Times New Roman" panose="02020603050405020304" pitchFamily="18" charset="0"/>
                <a:ea typeface="Times New Roman" panose="02020603050405020304" pitchFamily="18" charset="0"/>
                <a:cs typeface="Times New Roman" panose="02020603050405020304" pitchFamily="18" charset="0"/>
              </a:rPr>
              <a:t>wise product wise profit</a:t>
            </a:r>
          </a:p>
        </p:txBody>
      </p:sp>
      <p:pic>
        <p:nvPicPr>
          <p:cNvPr id="23" name="Picture 22"/>
          <p:cNvPicPr/>
          <p:nvPr/>
        </p:nvPicPr>
        <p:blipFill rotWithShape="1">
          <a:blip r:embed="rId8"/>
          <a:srcRect b="21207"/>
          <a:stretch/>
        </p:blipFill>
        <p:spPr>
          <a:xfrm>
            <a:off x="4751430" y="3335199"/>
            <a:ext cx="4258420" cy="1756345"/>
          </a:xfrm>
          <a:prstGeom prst="rect">
            <a:avLst/>
          </a:prstGeom>
        </p:spPr>
      </p:pic>
    </p:spTree>
    <p:extLst>
      <p:ext uri="{BB962C8B-B14F-4D97-AF65-F5344CB8AC3E}">
        <p14:creationId xmlns:p14="http://schemas.microsoft.com/office/powerpoint/2010/main" val="2390743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521" y="414663"/>
            <a:ext cx="5811983" cy="1785104"/>
          </a:xfrm>
          <a:prstGeom prst="rect">
            <a:avLst/>
          </a:prstGeom>
        </p:spPr>
        <p:txBody>
          <a:bodyPr wrap="square">
            <a:spAutoFit/>
          </a:bodyPr>
          <a:lstStyle/>
          <a:p>
            <a:pPr marL="342900" indent="-342900">
              <a:buAutoNum type="arabicPeriod"/>
            </a:pPr>
            <a:r>
              <a:rPr lang="en-US" sz="1200" dirty="0">
                <a:solidFill>
                  <a:srgbClr val="252423"/>
                </a:solidFill>
                <a:latin typeface="Times New Roman" panose="02020603050405020304" pitchFamily="18" charset="0"/>
                <a:cs typeface="Times New Roman" panose="02020603050405020304" pitchFamily="18" charset="0"/>
              </a:rPr>
              <a:t>﻿﻿Sum of Units Sold for 2014 (861132) was higher than 2013 (264674).﻿﻿ ﻿﻿ ﻿﻿</a:t>
            </a:r>
            <a:endParaRPr lang="en-US" sz="1200" dirty="0" smtClean="0">
              <a:solidFill>
                <a:srgbClr val="252423"/>
              </a:solidFill>
              <a:latin typeface="Times New Roman" panose="02020603050405020304" pitchFamily="18" charset="0"/>
              <a:cs typeface="Times New Roman" panose="02020603050405020304" pitchFamily="18" charset="0"/>
            </a:endParaRPr>
          </a:p>
          <a:p>
            <a:pPr marL="342900" indent="-342900">
              <a:buAutoNum type="arabicPeriod"/>
            </a:pPr>
            <a:r>
              <a:rPr lang="en-US" sz="1200" dirty="0" smtClean="0">
                <a:solidFill>
                  <a:srgbClr val="252423"/>
                </a:solidFill>
                <a:latin typeface="Times New Roman" panose="02020603050405020304" pitchFamily="18" charset="0"/>
                <a:cs typeface="Times New Roman" panose="02020603050405020304" pitchFamily="18" charset="0"/>
              </a:rPr>
              <a:t>Paseo</a:t>
            </a:r>
            <a:r>
              <a:rPr lang="en-US" sz="1200" dirty="0">
                <a:solidFill>
                  <a:srgbClr val="252423"/>
                </a:solidFill>
                <a:latin typeface="Times New Roman" panose="02020603050405020304" pitchFamily="18" charset="0"/>
                <a:cs typeface="Times New Roman" panose="02020603050405020304" pitchFamily="18" charset="0"/>
              </a:rPr>
              <a:t> accounted for 27.80% of Sum of Sales.﻿﻿ ﻿﻿ ﻿﻿</a:t>
            </a:r>
            <a:endParaRPr lang="en-US" sz="1200" dirty="0" smtClean="0">
              <a:solidFill>
                <a:srgbClr val="252423"/>
              </a:solidFill>
              <a:latin typeface="Times New Roman" panose="02020603050405020304" pitchFamily="18" charset="0"/>
              <a:cs typeface="Times New Roman" panose="02020603050405020304" pitchFamily="18" charset="0"/>
            </a:endParaRPr>
          </a:p>
          <a:p>
            <a:pPr marL="342900" indent="-342900">
              <a:buAutoNum type="arabicPeriod"/>
            </a:pPr>
            <a:r>
              <a:rPr lang="en-US" sz="1200" dirty="0" smtClean="0">
                <a:solidFill>
                  <a:srgbClr val="252423"/>
                </a:solidFill>
                <a:latin typeface="Times New Roman" panose="02020603050405020304" pitchFamily="18" charset="0"/>
                <a:cs typeface="Times New Roman" panose="02020603050405020304" pitchFamily="18" charset="0"/>
              </a:rPr>
              <a:t>Across </a:t>
            </a:r>
            <a:r>
              <a:rPr lang="en-US" sz="1200" dirty="0">
                <a:solidFill>
                  <a:srgbClr val="252423"/>
                </a:solidFill>
                <a:latin typeface="Times New Roman" panose="02020603050405020304" pitchFamily="18" charset="0"/>
                <a:cs typeface="Times New Roman" panose="02020603050405020304" pitchFamily="18" charset="0"/>
              </a:rPr>
              <a:t>all 6 Product, Sum of Sales ranged from 1,38,15,307.89 to 3,30,11,143.95.﻿﻿ ﻿﻿ ﻿﻿October had the highest total Sum of Sales at 2,16,71,431.02, followed by December, November, and September.﻿﻿ ﻿﻿ ﻿﻿</a:t>
            </a:r>
            <a:endParaRPr lang="en-US" sz="1200" dirty="0" smtClean="0">
              <a:solidFill>
                <a:srgbClr val="252423"/>
              </a:solidFill>
              <a:latin typeface="Times New Roman" panose="02020603050405020304" pitchFamily="18" charset="0"/>
              <a:cs typeface="Times New Roman" panose="02020603050405020304" pitchFamily="18" charset="0"/>
            </a:endParaRPr>
          </a:p>
          <a:p>
            <a:pPr marL="342900" indent="-342900">
              <a:buAutoNum type="arabicPeriod"/>
            </a:pPr>
            <a:r>
              <a:rPr lang="en-US" sz="1200" dirty="0" smtClean="0">
                <a:solidFill>
                  <a:srgbClr val="252423"/>
                </a:solidFill>
                <a:latin typeface="Times New Roman" panose="02020603050405020304" pitchFamily="18" charset="0"/>
                <a:cs typeface="Times New Roman" panose="02020603050405020304" pitchFamily="18" charset="0"/>
              </a:rPr>
              <a:t>2014</a:t>
            </a:r>
            <a:r>
              <a:rPr lang="en-US" sz="1200" dirty="0">
                <a:solidFill>
                  <a:srgbClr val="252423"/>
                </a:solidFill>
                <a:latin typeface="Times New Roman" panose="02020603050405020304" pitchFamily="18" charset="0"/>
                <a:cs typeface="Times New Roman" panose="02020603050405020304" pitchFamily="18" charset="0"/>
              </a:rPr>
              <a:t> in Month Name October made up 10.42% of Sum of Sales.﻿﻿ ﻿﻿ </a:t>
            </a:r>
            <a:endParaRPr lang="en-US" sz="1200" dirty="0" smtClean="0">
              <a:solidFill>
                <a:srgbClr val="252423"/>
              </a:solidFill>
              <a:latin typeface="Times New Roman" panose="02020603050405020304" pitchFamily="18" charset="0"/>
              <a:cs typeface="Times New Roman" panose="02020603050405020304" pitchFamily="18" charset="0"/>
            </a:endParaRPr>
          </a:p>
          <a:p>
            <a:pPr marL="342900" indent="-342900">
              <a:buAutoNum type="arabicPeriod"/>
            </a:pPr>
            <a:r>
              <a:rPr lang="en-US" sz="1200" dirty="0">
                <a:solidFill>
                  <a:srgbClr val="252423"/>
                </a:solidFill>
                <a:latin typeface="Times New Roman" panose="02020603050405020304" pitchFamily="18" charset="0"/>
                <a:cs typeface="Times New Roman" panose="02020603050405020304" pitchFamily="18" charset="0"/>
              </a:rPr>
              <a:t>﻿﻿Sum of Sales and total Sum of Profit are positively correlated with each other.﻿﻿ ﻿﻿ ﻿﻿</a:t>
            </a:r>
            <a:endParaRPr lang="en-US" sz="1200" dirty="0" smtClean="0">
              <a:solidFill>
                <a:srgbClr val="252423"/>
              </a:solidFill>
              <a:latin typeface="Times New Roman" panose="02020603050405020304" pitchFamily="18" charset="0"/>
              <a:cs typeface="Times New Roman" panose="02020603050405020304" pitchFamily="18" charset="0"/>
            </a:endParaRPr>
          </a:p>
          <a:p>
            <a:pPr marL="342900" indent="-342900">
              <a:buAutoNum type="arabicPeriod"/>
            </a:pPr>
            <a:r>
              <a:rPr lang="en-US" sz="1200" dirty="0" smtClean="0">
                <a:solidFill>
                  <a:srgbClr val="252423"/>
                </a:solidFill>
                <a:latin typeface="Times New Roman" panose="02020603050405020304" pitchFamily="18" charset="0"/>
                <a:cs typeface="Times New Roman" panose="02020603050405020304" pitchFamily="18" charset="0"/>
              </a:rPr>
              <a:t>Average </a:t>
            </a:r>
            <a:r>
              <a:rPr lang="en-US" sz="1200" dirty="0">
                <a:solidFill>
                  <a:srgbClr val="252423"/>
                </a:solidFill>
                <a:latin typeface="Times New Roman" panose="02020603050405020304" pitchFamily="18" charset="0"/>
                <a:cs typeface="Times New Roman" panose="02020603050405020304" pitchFamily="18" charset="0"/>
              </a:rPr>
              <a:t>Sum of Sales was higher for 2014 (2,30,77,773.69) than 2013 (1,32,07,627.76).﻿﻿ ﻿﻿ </a:t>
            </a:r>
            <a:r>
              <a:rPr lang="en-US" dirty="0">
                <a:solidFill>
                  <a:srgbClr val="252423"/>
                </a:solidFill>
                <a:latin typeface="Segoe UI" panose="020B0502040204020203" pitchFamily="34" charset="0"/>
              </a:rPr>
              <a:t>﻿</a:t>
            </a:r>
            <a:endParaRPr lang="en-IN" dirty="0"/>
          </a:p>
        </p:txBody>
      </p:sp>
      <p:sp>
        <p:nvSpPr>
          <p:cNvPr id="3" name="TextBox 2"/>
          <p:cNvSpPr txBox="1"/>
          <p:nvPr/>
        </p:nvSpPr>
        <p:spPr>
          <a:xfrm>
            <a:off x="526473" y="152400"/>
            <a:ext cx="3948545" cy="30777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Some more conclusions and Inferences </a:t>
            </a:r>
            <a:endParaRPr lang="en-IN" b="1" dirty="0">
              <a:latin typeface="Times New Roman" panose="02020603050405020304" pitchFamily="18" charset="0"/>
              <a:cs typeface="Times New Roman" panose="02020603050405020304" pitchFamily="18" charset="0"/>
            </a:endParaRPr>
          </a:p>
        </p:txBody>
      </p:sp>
      <p:sp>
        <p:nvSpPr>
          <p:cNvPr id="4" name="Rectangle 3"/>
          <p:cNvSpPr/>
          <p:nvPr/>
        </p:nvSpPr>
        <p:spPr>
          <a:xfrm>
            <a:off x="526473" y="2099208"/>
            <a:ext cx="1871025" cy="307777"/>
          </a:xfrm>
          <a:prstGeom prst="rect">
            <a:avLst/>
          </a:prstGeom>
        </p:spPr>
        <p:txBody>
          <a:bodyPr wrap="none">
            <a:spAutoFit/>
          </a:bodyPr>
          <a:lstStyle/>
          <a:p>
            <a:r>
              <a:rPr lang="en-US" b="1" dirty="0">
                <a:latin typeface="Times New Roman" panose="02020603050405020304" pitchFamily="18" charset="0"/>
                <a:cs typeface="Times New Roman" panose="02020603050405020304" pitchFamily="18" charset="0"/>
              </a:rPr>
              <a:t>Some </a:t>
            </a:r>
            <a:r>
              <a:rPr lang="en-US" b="1" dirty="0" smtClean="0">
                <a:latin typeface="Times New Roman" panose="02020603050405020304" pitchFamily="18" charset="0"/>
                <a:cs typeface="Times New Roman" panose="02020603050405020304" pitchFamily="18" charset="0"/>
              </a:rPr>
              <a:t>Key Influencers</a:t>
            </a:r>
            <a:endParaRPr lang="en-IN" b="1"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37676" y="2530644"/>
            <a:ext cx="1997454" cy="2435552"/>
          </a:xfrm>
          <a:prstGeom prst="rect">
            <a:avLst/>
          </a:prstGeom>
        </p:spPr>
      </p:pic>
      <p:pic>
        <p:nvPicPr>
          <p:cNvPr id="6" name="Picture 5"/>
          <p:cNvPicPr/>
          <p:nvPr/>
        </p:nvPicPr>
        <p:blipFill>
          <a:blip r:embed="rId3"/>
          <a:stretch>
            <a:fillRect/>
          </a:stretch>
        </p:blipFill>
        <p:spPr>
          <a:xfrm>
            <a:off x="2115233" y="2487999"/>
            <a:ext cx="1840569" cy="2485783"/>
          </a:xfrm>
          <a:prstGeom prst="rect">
            <a:avLst/>
          </a:prstGeom>
        </p:spPr>
      </p:pic>
      <p:pic>
        <p:nvPicPr>
          <p:cNvPr id="7" name="Picture 6"/>
          <p:cNvPicPr/>
          <p:nvPr/>
        </p:nvPicPr>
        <p:blipFill>
          <a:blip r:embed="rId4"/>
          <a:stretch>
            <a:fillRect/>
          </a:stretch>
        </p:blipFill>
        <p:spPr>
          <a:xfrm>
            <a:off x="4035905" y="2499612"/>
            <a:ext cx="1718830" cy="2557295"/>
          </a:xfrm>
          <a:prstGeom prst="rect">
            <a:avLst/>
          </a:prstGeom>
        </p:spPr>
      </p:pic>
      <p:pic>
        <p:nvPicPr>
          <p:cNvPr id="8" name="Picture 7"/>
          <p:cNvPicPr/>
          <p:nvPr/>
        </p:nvPicPr>
        <p:blipFill>
          <a:blip r:embed="rId5"/>
          <a:stretch>
            <a:fillRect/>
          </a:stretch>
        </p:blipFill>
        <p:spPr>
          <a:xfrm>
            <a:off x="7565365" y="2600547"/>
            <a:ext cx="1516289" cy="2456361"/>
          </a:xfrm>
          <a:prstGeom prst="rect">
            <a:avLst/>
          </a:prstGeom>
        </p:spPr>
      </p:pic>
      <p:pic>
        <p:nvPicPr>
          <p:cNvPr id="9" name="Picture 8"/>
          <p:cNvPicPr/>
          <p:nvPr/>
        </p:nvPicPr>
        <p:blipFill>
          <a:blip r:embed="rId6"/>
          <a:stretch>
            <a:fillRect/>
          </a:stretch>
        </p:blipFill>
        <p:spPr>
          <a:xfrm>
            <a:off x="5834838" y="2530644"/>
            <a:ext cx="1650424" cy="2526264"/>
          </a:xfrm>
          <a:prstGeom prst="rect">
            <a:avLst/>
          </a:prstGeom>
        </p:spPr>
      </p:pic>
    </p:spTree>
    <p:extLst>
      <p:ext uri="{BB962C8B-B14F-4D97-AF65-F5344CB8AC3E}">
        <p14:creationId xmlns:p14="http://schemas.microsoft.com/office/powerpoint/2010/main" val="2600174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311700" y="192350"/>
            <a:ext cx="8520600" cy="801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1800" b="1">
                <a:solidFill>
                  <a:srgbClr val="04A57E"/>
                </a:solidFill>
                <a:latin typeface="Montserrat"/>
                <a:ea typeface="Montserrat"/>
                <a:cs typeface="Montserrat"/>
                <a:sym typeface="Montserrat"/>
              </a:rPr>
              <a:t>Endnotes</a:t>
            </a:r>
            <a:endParaRPr sz="1800" b="1">
              <a:solidFill>
                <a:srgbClr val="04A57E"/>
              </a:solidFill>
              <a:latin typeface="Montserrat"/>
              <a:ea typeface="Montserrat"/>
              <a:cs typeface="Montserrat"/>
              <a:sym typeface="Montserrat"/>
            </a:endParaRPr>
          </a:p>
        </p:txBody>
      </p:sp>
      <p:sp>
        <p:nvSpPr>
          <p:cNvPr id="126" name="Google Shape;126;p24"/>
          <p:cNvSpPr txBox="1"/>
          <p:nvPr/>
        </p:nvSpPr>
        <p:spPr>
          <a:xfrm>
            <a:off x="311700" y="993350"/>
            <a:ext cx="7058918" cy="320084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dirty="0">
                <a:latin typeface="Montserrat"/>
                <a:ea typeface="Montserrat"/>
                <a:cs typeface="Montserrat"/>
                <a:sym typeface="Montserrat"/>
              </a:rPr>
              <a:t>Reference Links:- </a:t>
            </a:r>
            <a:endParaRPr b="1" dirty="0">
              <a:latin typeface="Montserrat"/>
              <a:ea typeface="Montserrat"/>
              <a:cs typeface="Montserrat"/>
              <a:sym typeface="Montserrat"/>
            </a:endParaRPr>
          </a:p>
          <a:p>
            <a:pPr marL="0" lvl="0" indent="0" algn="l" rtl="0">
              <a:spcBef>
                <a:spcPts val="0"/>
              </a:spcBef>
              <a:spcAft>
                <a:spcPts val="0"/>
              </a:spcAft>
              <a:buNone/>
            </a:pPr>
            <a:endParaRPr b="1" dirty="0">
              <a:latin typeface="Montserrat"/>
              <a:ea typeface="Montserrat"/>
              <a:cs typeface="Montserrat"/>
              <a:sym typeface="Montserrat"/>
            </a:endParaRPr>
          </a:p>
          <a:p>
            <a:pPr marL="457200" lvl="0" indent="0" algn="l" rtl="0">
              <a:spcBef>
                <a:spcPts val="0"/>
              </a:spcBef>
              <a:spcAft>
                <a:spcPts val="0"/>
              </a:spcAft>
              <a:buNone/>
            </a:pPr>
            <a:r>
              <a:rPr lang="en" dirty="0">
                <a:latin typeface="Montserrat"/>
                <a:ea typeface="Montserrat"/>
                <a:cs typeface="Montserrat"/>
                <a:sym typeface="Montserrat"/>
              </a:rPr>
              <a:t>L</a:t>
            </a:r>
            <a:r>
              <a:rPr lang="en" dirty="0" smtClean="0">
                <a:latin typeface="Montserrat"/>
                <a:ea typeface="Montserrat"/>
                <a:cs typeface="Montserrat"/>
                <a:sym typeface="Montserrat"/>
              </a:rPr>
              <a:t>inks </a:t>
            </a:r>
            <a:r>
              <a:rPr lang="en" dirty="0">
                <a:latin typeface="Montserrat"/>
                <a:ea typeface="Montserrat"/>
                <a:cs typeface="Montserrat"/>
                <a:sym typeface="Montserrat"/>
              </a:rPr>
              <a:t>for Excel file, PowerBI </a:t>
            </a:r>
            <a:r>
              <a:rPr lang="en" dirty="0" smtClean="0">
                <a:latin typeface="Montserrat"/>
                <a:ea typeface="Montserrat"/>
                <a:cs typeface="Montserrat"/>
                <a:sym typeface="Montserrat"/>
              </a:rPr>
              <a:t>file</a:t>
            </a:r>
            <a:endParaRPr lang="en" dirty="0">
              <a:latin typeface="Montserrat"/>
              <a:ea typeface="Montserrat"/>
              <a:cs typeface="Montserrat"/>
              <a:sym typeface="Montserrat"/>
            </a:endParaRPr>
          </a:p>
          <a:p>
            <a:pPr marL="457200" lvl="0" indent="0" algn="l" rtl="0">
              <a:spcBef>
                <a:spcPts val="0"/>
              </a:spcBef>
              <a:spcAft>
                <a:spcPts val="0"/>
              </a:spcAft>
              <a:buNone/>
            </a:pPr>
            <a:endParaRPr lang="en" dirty="0" smtClean="0">
              <a:latin typeface="Montserrat"/>
              <a:ea typeface="Montserrat"/>
              <a:cs typeface="Montserrat"/>
              <a:sym typeface="Montserrat"/>
            </a:endParaRPr>
          </a:p>
          <a:p>
            <a:pPr marL="800100" lvl="0" indent="-342900">
              <a:buAutoNum type="arabicPeriod"/>
            </a:pPr>
            <a:r>
              <a:rPr lang="en" dirty="0" smtClean="0">
                <a:latin typeface="Montserrat"/>
                <a:ea typeface="Montserrat"/>
                <a:cs typeface="Montserrat"/>
                <a:sym typeface="Montserrat"/>
              </a:rPr>
              <a:t>Excel file Google drive Link: </a:t>
            </a:r>
            <a:r>
              <a:rPr lang="en-IN" dirty="0">
                <a:latin typeface="Montserrat"/>
                <a:ea typeface="Montserrat"/>
                <a:cs typeface="Montserrat"/>
                <a:sym typeface="Montserrat"/>
                <a:hlinkClick r:id="rId3"/>
              </a:rPr>
              <a:t>https://</a:t>
            </a:r>
            <a:r>
              <a:rPr lang="en-IN" dirty="0" smtClean="0">
                <a:latin typeface="Montserrat"/>
                <a:ea typeface="Montserrat"/>
                <a:cs typeface="Montserrat"/>
                <a:sym typeface="Montserrat"/>
                <a:hlinkClick r:id="rId3"/>
              </a:rPr>
              <a:t>docs.google.com/spreadsheets/d/19BuVeeg7xmg1gjga7_hUyhdCcXx5F2yK/edit?usp=sharing&amp;ouid=117434846434771070388&amp;rtpof=true&amp;sd=true</a:t>
            </a:r>
            <a:endParaRPr lang="en-IN" dirty="0" smtClean="0">
              <a:latin typeface="Montserrat"/>
              <a:ea typeface="Montserrat"/>
              <a:cs typeface="Montserrat"/>
              <a:sym typeface="Montserrat"/>
            </a:endParaRPr>
          </a:p>
          <a:p>
            <a:pPr marL="800100" lvl="0" indent="-342900">
              <a:buAutoNum type="arabicPeriod"/>
            </a:pPr>
            <a:endParaRPr lang="en-US" dirty="0">
              <a:latin typeface="Montserrat"/>
              <a:ea typeface="Montserrat"/>
              <a:cs typeface="Montserrat"/>
              <a:sym typeface="Montserrat"/>
            </a:endParaRPr>
          </a:p>
          <a:p>
            <a:pPr marL="800100" lvl="0" indent="-342900">
              <a:buAutoNum type="arabicPeriod"/>
            </a:pPr>
            <a:r>
              <a:rPr lang="en-US" dirty="0" smtClean="0">
                <a:latin typeface="Montserrat"/>
                <a:ea typeface="Montserrat"/>
                <a:cs typeface="Montserrat"/>
                <a:sym typeface="Montserrat"/>
              </a:rPr>
              <a:t>Power BI Google drive Link: </a:t>
            </a:r>
          </a:p>
          <a:p>
            <a:pPr marL="457200" lvl="0"/>
            <a:r>
              <a:rPr lang="en-US" dirty="0">
                <a:latin typeface="Montserrat"/>
                <a:ea typeface="Montserrat"/>
                <a:cs typeface="Montserrat"/>
                <a:sym typeface="Montserrat"/>
              </a:rPr>
              <a:t>        </a:t>
            </a:r>
            <a:r>
              <a:rPr lang="en-US" dirty="0" smtClean="0">
                <a:latin typeface="Montserrat"/>
                <a:ea typeface="Montserrat"/>
                <a:cs typeface="Montserrat"/>
                <a:sym typeface="Montserrat"/>
              </a:rPr>
              <a:t> </a:t>
            </a:r>
            <a:r>
              <a:rPr lang="en-US" dirty="0" smtClean="0">
                <a:latin typeface="Montserrat"/>
                <a:ea typeface="Montserrat"/>
                <a:cs typeface="Montserrat"/>
                <a:sym typeface="Montserrat"/>
                <a:hlinkClick r:id="rId4"/>
              </a:rPr>
              <a:t>https</a:t>
            </a:r>
            <a:r>
              <a:rPr lang="en-US" dirty="0">
                <a:latin typeface="Montserrat"/>
                <a:ea typeface="Montserrat"/>
                <a:cs typeface="Montserrat"/>
                <a:sym typeface="Montserrat"/>
                <a:hlinkClick r:id="rId4"/>
              </a:rPr>
              <a:t>://</a:t>
            </a:r>
            <a:r>
              <a:rPr lang="en-US" dirty="0" smtClean="0">
                <a:latin typeface="Montserrat"/>
                <a:ea typeface="Montserrat"/>
                <a:cs typeface="Montserrat"/>
                <a:sym typeface="Montserrat"/>
                <a:hlinkClick r:id="rId4"/>
              </a:rPr>
              <a:t>drive.google.com/file/d/1HOZmQEmPDQtdNUUZFQDY3V48SuS4o-dJ/view?usp=sharing</a:t>
            </a:r>
            <a:r>
              <a:rPr lang="en-US" dirty="0" smtClean="0">
                <a:latin typeface="Montserrat"/>
                <a:ea typeface="Montserrat"/>
                <a:cs typeface="Montserrat"/>
                <a:sym typeface="Montserrat"/>
              </a:rPr>
              <a:t> </a:t>
            </a:r>
            <a:endParaRPr lang="en-IN" dirty="0" smtClean="0">
              <a:latin typeface="Montserrat"/>
              <a:ea typeface="Montserrat"/>
              <a:cs typeface="Montserrat"/>
              <a:sym typeface="Montserrat"/>
            </a:endParaRPr>
          </a:p>
          <a:p>
            <a:pPr marL="457200" lvl="0"/>
            <a:r>
              <a:rPr lang="en" dirty="0" smtClean="0">
                <a:latin typeface="Montserrat"/>
                <a:ea typeface="Montserrat"/>
                <a:cs typeface="Montserrat"/>
                <a:sym typeface="Montserrat"/>
              </a:rPr>
              <a:t> </a:t>
            </a:r>
            <a:endParaRPr dirty="0">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Data Exploration </a:t>
            </a:r>
            <a:endParaRPr sz="1800" b="1">
              <a:solidFill>
                <a:srgbClr val="04A57E"/>
              </a:solidFill>
              <a:latin typeface="Montserrat"/>
              <a:ea typeface="Montserrat"/>
              <a:cs typeface="Montserrat"/>
              <a:sym typeface="Montserrat"/>
            </a:endParaRPr>
          </a:p>
        </p:txBody>
      </p:sp>
      <p:sp>
        <p:nvSpPr>
          <p:cNvPr id="81" name="Google Shape;81;p17"/>
          <p:cNvSpPr txBox="1">
            <a:spLocks noGrp="1"/>
          </p:cNvSpPr>
          <p:nvPr>
            <p:ph type="body" idx="1"/>
          </p:nvPr>
        </p:nvSpPr>
        <p:spPr>
          <a:xfrm>
            <a:off x="90055" y="839906"/>
            <a:ext cx="8984672" cy="4161585"/>
          </a:xfrm>
          <a:prstGeom prst="rect">
            <a:avLst/>
          </a:prstGeom>
          <a:noFill/>
          <a:ln>
            <a:noFill/>
          </a:ln>
        </p:spPr>
        <p:txBody>
          <a:bodyPr spcFirstLastPara="1" wrap="square" lIns="91425" tIns="91425" rIns="91425" bIns="91425" anchor="t" anchorCtr="0">
            <a:normAutofit/>
          </a:bodyPr>
          <a:lstStyle/>
          <a:p>
            <a:pPr marL="114300" indent="0">
              <a:buNone/>
            </a:pPr>
            <a:r>
              <a:rPr lang="en-US" sz="1600" b="1" dirty="0">
                <a:latin typeface="Times New Roman" panose="02020603050405020304" pitchFamily="18" charset="0"/>
                <a:cs typeface="Times New Roman" panose="02020603050405020304" pitchFamily="18" charset="0"/>
              </a:rPr>
              <a:t>Dataset Overview</a:t>
            </a:r>
            <a:endParaRPr lang="en-IN" sz="1600"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Rows: 700</a:t>
            </a:r>
            <a:endParaRPr lang="en-IN"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Number of Columns: 16</a:t>
            </a:r>
            <a:endParaRPr lang="en-IN"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Columns Description:</a:t>
            </a:r>
            <a:endParaRPr lang="en-IN"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Segment, Country, Product, Discount Band: Categorical data providing descriptive information.</a:t>
            </a:r>
            <a:endParaRPr lang="en-IN"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Units Sold, Manufacturing Price, Sale Price, Gross Sales, Discounts, Sales, COGS, Profit: Numerical data.</a:t>
            </a:r>
            <a:endParaRPr lang="en-IN" dirty="0">
              <a:latin typeface="Times New Roman" panose="02020603050405020304" pitchFamily="18" charset="0"/>
              <a:cs typeface="Times New Roman" panose="02020603050405020304" pitchFamily="18" charset="0"/>
            </a:endParaRPr>
          </a:p>
          <a:p>
            <a:pPr lvl="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Date, Month Number, Month Name, Year: Time-related data for analysis over time</a:t>
            </a:r>
            <a:r>
              <a:rPr lang="en-US" dirty="0" smtClean="0">
                <a:latin typeface="Times New Roman" panose="02020603050405020304" pitchFamily="18" charset="0"/>
                <a:cs typeface="Times New Roman" panose="02020603050405020304" pitchFamily="18" charset="0"/>
              </a:rPr>
              <a:t>.</a:t>
            </a:r>
          </a:p>
          <a:p>
            <a:pPr marL="114300" indent="0">
              <a:buNone/>
            </a:pPr>
            <a:endParaRPr lang="en-IN" b="1" dirty="0" smtClean="0"/>
          </a:p>
          <a:p>
            <a:pPr marL="114300" indent="0">
              <a:buNone/>
            </a:pPr>
            <a:r>
              <a:rPr lang="en-IN" sz="1600" b="1" dirty="0" smtClean="0">
                <a:latin typeface="Times New Roman" panose="02020603050405020304" pitchFamily="18" charset="0"/>
                <a:cs typeface="Times New Roman" panose="02020603050405020304" pitchFamily="18" charset="0"/>
              </a:rPr>
              <a:t>Key </a:t>
            </a:r>
            <a:r>
              <a:rPr lang="en-IN" sz="1600" b="1" dirty="0">
                <a:latin typeface="Times New Roman" panose="02020603050405020304" pitchFamily="18" charset="0"/>
                <a:cs typeface="Times New Roman" panose="02020603050405020304" pitchFamily="18" charset="0"/>
              </a:rPr>
              <a:t>Observations</a:t>
            </a:r>
          </a:p>
          <a:p>
            <a:pPr lvl="0">
              <a:buFont typeface="Arial" panose="020B0604020202020204" pitchFamily="34" charset="0"/>
              <a:buChar char="•"/>
            </a:pPr>
            <a:r>
              <a:rPr lang="en-IN" dirty="0"/>
              <a:t>The dataset is complete with </a:t>
            </a:r>
            <a:endParaRPr lang="en-IN" dirty="0" smtClean="0"/>
          </a:p>
          <a:p>
            <a:pPr marL="114300" lvl="0" indent="0">
              <a:buNone/>
            </a:pPr>
            <a:r>
              <a:rPr lang="en-IN" b="1" dirty="0" smtClean="0"/>
              <a:t>no </a:t>
            </a:r>
            <a:r>
              <a:rPr lang="en-IN" b="1" dirty="0"/>
              <a:t>missing values</a:t>
            </a:r>
            <a:r>
              <a:rPr lang="en-IN" dirty="0"/>
              <a:t> in any column.</a:t>
            </a:r>
          </a:p>
          <a:p>
            <a:pPr marL="114300" lvl="0" indent="0">
              <a:buNone/>
            </a:pPr>
            <a:endParaRPr lang="en-IN" dirty="0"/>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pic>
        <p:nvPicPr>
          <p:cNvPr id="4" name="Picture 3"/>
          <p:cNvPicPr/>
          <p:nvPr/>
        </p:nvPicPr>
        <p:blipFill>
          <a:blip r:embed="rId3"/>
          <a:stretch>
            <a:fillRect/>
          </a:stretch>
        </p:blipFill>
        <p:spPr>
          <a:xfrm>
            <a:off x="3216419" y="2507675"/>
            <a:ext cx="5338790" cy="24938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4488872" y="48492"/>
            <a:ext cx="4655127" cy="1537855"/>
          </a:xfrm>
          <a:prstGeom prst="rect">
            <a:avLst/>
          </a:prstGeom>
        </p:spPr>
      </p:pic>
      <p:sp>
        <p:nvSpPr>
          <p:cNvPr id="5" name="Rectangle 4"/>
          <p:cNvSpPr/>
          <p:nvPr/>
        </p:nvSpPr>
        <p:spPr>
          <a:xfrm>
            <a:off x="0" y="48492"/>
            <a:ext cx="4572000" cy="1173335"/>
          </a:xfrm>
          <a:prstGeom prst="rect">
            <a:avLst/>
          </a:prstGeom>
        </p:spPr>
        <p:txBody>
          <a:bodyPr>
            <a:spAutoFit/>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Data types are appropriate for their respective columns (e.g., numerical for sales metrics, date time for dates).</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The dataset spans multiple segments, countries, and products, making it suitable for diverse analysis (e.g., profit trends, sales comparisons).</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96982" y="1283989"/>
            <a:ext cx="4572000" cy="2006383"/>
          </a:xfrm>
          <a:prstGeom prst="rect">
            <a:avLst/>
          </a:prstGeom>
        </p:spPr>
        <p:txBody>
          <a:bodyPr>
            <a:spAutoFit/>
          </a:bodyPr>
          <a:lstStyle/>
          <a:p>
            <a:pPr>
              <a:lnSpc>
                <a:spcPct val="107000"/>
              </a:lnSpc>
              <a:spcAft>
                <a:spcPts val="800"/>
              </a:spcAf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Some common and simple exploratory questions and their answers as below: </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 Which product or segment has the most data entries?</a:t>
            </a:r>
            <a:endParaRPr lang="en-IN" sz="12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07000"/>
              </a:lnSpc>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Created a pivot table setting the rows and values both to the product/segment and then analysed the count of the product in descending order as shown below</a:t>
            </a:r>
            <a:r>
              <a:rPr lang="en-IN" sz="12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a:lnSpc>
                <a:spcPct val="107000"/>
              </a:lnSpc>
            </a:pP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 What’s the range of "Units Sold" or "Profit"?</a:t>
            </a:r>
          </a:p>
          <a:p>
            <a:pPr>
              <a:lnSpc>
                <a:spcPct val="107000"/>
              </a:lnSpc>
            </a:pPr>
            <a:endParaRPr lang="en-IN" sz="1200" b="1"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07000"/>
              </a:lnSpc>
            </a:pP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p:cNvPicPr/>
          <p:nvPr/>
        </p:nvPicPr>
        <p:blipFill>
          <a:blip r:embed="rId3"/>
          <a:stretch>
            <a:fillRect/>
          </a:stretch>
        </p:blipFill>
        <p:spPr>
          <a:xfrm>
            <a:off x="4488872" y="1586347"/>
            <a:ext cx="1787237" cy="1620980"/>
          </a:xfrm>
          <a:prstGeom prst="rect">
            <a:avLst/>
          </a:prstGeom>
        </p:spPr>
      </p:pic>
      <p:pic>
        <p:nvPicPr>
          <p:cNvPr id="8" name="Picture 7"/>
          <p:cNvPicPr/>
          <p:nvPr/>
        </p:nvPicPr>
        <p:blipFill>
          <a:blip r:embed="rId3"/>
          <a:stretch>
            <a:fillRect/>
          </a:stretch>
        </p:blipFill>
        <p:spPr>
          <a:xfrm>
            <a:off x="6497782" y="1586347"/>
            <a:ext cx="2126673" cy="1620980"/>
          </a:xfrm>
          <a:prstGeom prst="rect">
            <a:avLst/>
          </a:prstGeom>
        </p:spPr>
      </p:pic>
      <p:pic>
        <p:nvPicPr>
          <p:cNvPr id="9" name="Picture 8"/>
          <p:cNvPicPr/>
          <p:nvPr/>
        </p:nvPicPr>
        <p:blipFill>
          <a:blip r:embed="rId4"/>
          <a:stretch>
            <a:fillRect/>
          </a:stretch>
        </p:blipFill>
        <p:spPr>
          <a:xfrm>
            <a:off x="350637" y="2811200"/>
            <a:ext cx="2842836" cy="479172"/>
          </a:xfrm>
          <a:prstGeom prst="rect">
            <a:avLst/>
          </a:prstGeom>
        </p:spPr>
      </p:pic>
      <p:sp>
        <p:nvSpPr>
          <p:cNvPr id="14" name="Rectangle 13"/>
          <p:cNvSpPr/>
          <p:nvPr/>
        </p:nvSpPr>
        <p:spPr>
          <a:xfrm>
            <a:off x="96982" y="3290372"/>
            <a:ext cx="4572000" cy="1846596"/>
          </a:xfrm>
          <a:prstGeom prst="rect">
            <a:avLst/>
          </a:prstGeom>
        </p:spPr>
        <p:txBody>
          <a:bodyPr>
            <a:spAutoFit/>
          </a:bodyPr>
          <a:lstStyle/>
          <a:p>
            <a:pPr>
              <a:lnSpc>
                <a:spcPct val="107000"/>
              </a:lnSpc>
              <a:spcAft>
                <a:spcPts val="800"/>
              </a:spcAft>
            </a:pPr>
            <a:r>
              <a:rPr lang="en-IN" dirty="0">
                <a:latin typeface="Symbol" panose="05050102010706020507" pitchFamily="18" charset="2"/>
                <a:ea typeface="Times New Roman" panose="02020603050405020304" pitchFamily="18" charset="0"/>
                <a:cs typeface="Times New Roman" panose="02020603050405020304" pitchFamily="18" charset="0"/>
              </a:rPr>
              <a:t>·</a:t>
            </a:r>
            <a:r>
              <a:rPr lang="en-IN" dirty="0">
                <a:latin typeface="Times New Roman" panose="02020603050405020304" pitchFamily="18" charset="0"/>
                <a:ea typeface="Times New Roman" panose="02020603050405020304" pitchFamily="18" charset="0"/>
                <a:cs typeface="Times New Roman" panose="02020603050405020304" pitchFamily="18" charset="0"/>
              </a:rPr>
              <a:t> </a:t>
            </a: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Are there unusual values or outliers?</a:t>
            </a:r>
          </a:p>
          <a:p>
            <a:pPr>
              <a:lnSpc>
                <a:spcPct val="107000"/>
              </a:lnSpc>
              <a:spcAft>
                <a:spcPts val="800"/>
              </a:spcAft>
            </a:pPr>
            <a:r>
              <a:rPr lang="en-IN" sz="1200" dirty="0">
                <a:latin typeface="Times New Roman" panose="02020603050405020304" pitchFamily="18" charset="0"/>
                <a:ea typeface="Times New Roman" panose="02020603050405020304" pitchFamily="18" charset="0"/>
                <a:cs typeface="Times New Roman" panose="02020603050405020304" pitchFamily="18" charset="0"/>
              </a:rPr>
              <a:t>Used IQR for identifying the outliers or unusual values </a:t>
            </a:r>
            <a:endParaRPr lang="en-I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r>
              <a:rPr lang="en-IN" sz="1200" dirty="0">
                <a:latin typeface="Times New Roman" panose="02020603050405020304" pitchFamily="18" charset="0"/>
                <a:ea typeface="Times New Roman" panose="02020603050405020304" pitchFamily="18" charset="0"/>
                <a:cs typeface="Times New Roman" panose="02020603050405020304" pitchFamily="18" charset="0"/>
              </a:rPr>
              <a:t>Now using conditional formatting of greater than or lesser than, we can identify any outlier values above highest permissible value and lowest permissible value. One such outlier that is found is shown below. </a:t>
            </a:r>
          </a:p>
          <a:p>
            <a:r>
              <a:rPr lang="en-IN" sz="1200" dirty="0">
                <a:latin typeface="Times New Roman" panose="02020603050405020304" pitchFamily="18" charset="0"/>
                <a:ea typeface="Times New Roman" panose="02020603050405020304" pitchFamily="18" charset="0"/>
                <a:cs typeface="Times New Roman" panose="02020603050405020304" pitchFamily="18" charset="0"/>
              </a:rPr>
              <a:t>In this way employing the same technique for any numerical data, we can identify the outlier values easily with the help of IQR. </a:t>
            </a:r>
          </a:p>
          <a:p>
            <a:pPr>
              <a:lnSpc>
                <a:spcPct val="107000"/>
              </a:lnSpc>
              <a:spcAft>
                <a:spcPts val="800"/>
              </a:spcAft>
            </a:pPr>
            <a:endParaRPr lang="en-IN" sz="1200" dirty="0">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7" name="Picture 16"/>
          <p:cNvPicPr/>
          <p:nvPr/>
        </p:nvPicPr>
        <p:blipFill>
          <a:blip r:embed="rId5"/>
          <a:stretch>
            <a:fillRect/>
          </a:stretch>
        </p:blipFill>
        <p:spPr>
          <a:xfrm>
            <a:off x="4748644" y="3050786"/>
            <a:ext cx="3462568" cy="2202701"/>
          </a:xfrm>
          <a:prstGeom prst="rect">
            <a:avLst/>
          </a:prstGeom>
        </p:spPr>
      </p:pic>
      <p:pic>
        <p:nvPicPr>
          <p:cNvPr id="18" name="Picture 17"/>
          <p:cNvPicPr/>
          <p:nvPr/>
        </p:nvPicPr>
        <p:blipFill rotWithShape="1">
          <a:blip r:embed="rId6"/>
          <a:srcRect l="27637" t="4949" b="37808"/>
          <a:stretch/>
        </p:blipFill>
        <p:spPr>
          <a:xfrm>
            <a:off x="8117696" y="3106966"/>
            <a:ext cx="845127" cy="1842655"/>
          </a:xfrm>
          <a:prstGeom prst="rect">
            <a:avLst/>
          </a:prstGeom>
        </p:spPr>
      </p:pic>
    </p:spTree>
    <p:extLst>
      <p:ext uri="{BB962C8B-B14F-4D97-AF65-F5344CB8AC3E}">
        <p14:creationId xmlns:p14="http://schemas.microsoft.com/office/powerpoint/2010/main" val="582946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dirty="0">
                <a:solidFill>
                  <a:srgbClr val="04A57E"/>
                </a:solidFill>
                <a:latin typeface="Montserrat"/>
                <a:ea typeface="Montserrat"/>
                <a:cs typeface="Montserrat"/>
                <a:sym typeface="Montserrat"/>
              </a:rPr>
              <a:t>Statistical Analysis using Excel</a:t>
            </a:r>
            <a:endParaRPr sz="1800" b="1" dirty="0">
              <a:solidFill>
                <a:srgbClr val="04A57E"/>
              </a:solidFill>
              <a:latin typeface="Montserrat"/>
              <a:ea typeface="Montserrat"/>
              <a:cs typeface="Montserrat"/>
              <a:sym typeface="Montserrat"/>
            </a:endParaRPr>
          </a:p>
        </p:txBody>
      </p:sp>
      <p:sp>
        <p:nvSpPr>
          <p:cNvPr id="87" name="Google Shape;87;p18"/>
          <p:cNvSpPr txBox="1">
            <a:spLocks noGrp="1"/>
          </p:cNvSpPr>
          <p:nvPr>
            <p:ph type="body" idx="1"/>
          </p:nvPr>
        </p:nvSpPr>
        <p:spPr>
          <a:xfrm>
            <a:off x="138518" y="794233"/>
            <a:ext cx="8520600" cy="4221111"/>
          </a:xfrm>
          <a:prstGeom prst="rect">
            <a:avLst/>
          </a:prstGeom>
          <a:noFill/>
          <a:ln>
            <a:noFill/>
          </a:ln>
        </p:spPr>
        <p:txBody>
          <a:bodyPr spcFirstLastPara="1" wrap="square" lIns="91425" tIns="91425" rIns="91425" bIns="91425" anchor="t" anchorCtr="0">
            <a:normAutofit/>
          </a:bodyPr>
          <a:lstStyle/>
          <a:p>
            <a:pPr marL="0" indent="0">
              <a:buNone/>
            </a:pPr>
            <a:r>
              <a:rPr lang="en-IN" sz="1100" dirty="0">
                <a:latin typeface="Times New Roman" panose="02020603050405020304" pitchFamily="18" charset="0"/>
                <a:cs typeface="Times New Roman" panose="02020603050405020304" pitchFamily="18" charset="0"/>
              </a:rPr>
              <a:t>In the initial section of data exploration and data summary, we found that the data is clean and has no missing values or so and hence there is no need of data cleaning for this data set. The data is clean. We will now proceed with the statistical analysis. </a:t>
            </a:r>
          </a:p>
          <a:p>
            <a:pPr marL="0" lvl="0" indent="0" algn="l" rtl="0">
              <a:lnSpc>
                <a:spcPct val="100000"/>
              </a:lnSpc>
              <a:spcBef>
                <a:spcPts val="0"/>
              </a:spcBef>
              <a:spcAft>
                <a:spcPts val="0"/>
              </a:spcAft>
              <a:buSzPts val="1800"/>
              <a:buNone/>
            </a:pPr>
            <a:endParaRPr sz="1600" dirty="0">
              <a:latin typeface="Montserrat"/>
              <a:ea typeface="Montserrat"/>
              <a:cs typeface="Montserrat"/>
              <a:sym typeface="Montserrat"/>
            </a:endParaRPr>
          </a:p>
        </p:txBody>
      </p:sp>
      <p:sp>
        <p:nvSpPr>
          <p:cNvPr id="2" name="Rectangle 1"/>
          <p:cNvSpPr/>
          <p:nvPr/>
        </p:nvSpPr>
        <p:spPr>
          <a:xfrm>
            <a:off x="0" y="1311995"/>
            <a:ext cx="3699163" cy="1508555"/>
          </a:xfrm>
          <a:prstGeom prst="rect">
            <a:avLst/>
          </a:prstGeom>
        </p:spPr>
        <p:txBody>
          <a:bodyPr wrap="square">
            <a:spAutoFit/>
          </a:bodyPr>
          <a:lstStyle/>
          <a:p>
            <a:pPr marL="342900" lvl="0" indent="-342900">
              <a:lnSpc>
                <a:spcPct val="107000"/>
              </a:lnSpc>
              <a:buFont typeface="+mj-lt"/>
              <a:buAutoNum type="alphaUcPeriod"/>
            </a:pPr>
            <a:r>
              <a:rPr lang="en-IN" b="1" dirty="0">
                <a:latin typeface="Times New Roman" panose="02020603050405020304" pitchFamily="18" charset="0"/>
                <a:ea typeface="Times New Roman" panose="02020603050405020304" pitchFamily="18" charset="0"/>
                <a:cs typeface="Times New Roman" panose="02020603050405020304" pitchFamily="18" charset="0"/>
              </a:rPr>
              <a:t>Descriptive Statistics </a:t>
            </a:r>
            <a:r>
              <a:rPr lang="en-IN" sz="1200" b="1" dirty="0" smtClean="0">
                <a:latin typeface="Calibri" panose="020F0502020204030204" pitchFamily="34" charset="0"/>
                <a:ea typeface="Times New Roman" panose="02020603050405020304" pitchFamily="18" charset="0"/>
                <a:cs typeface="Times New Roman" panose="02020603050405020304" pitchFamily="18" charset="0"/>
              </a:rPr>
              <a:t>: </a:t>
            </a:r>
            <a:r>
              <a:rPr lang="en-IN" sz="1200" dirty="0" smtClean="0">
                <a:latin typeface="Times New Roman" panose="02020603050405020304" pitchFamily="18" charset="0"/>
                <a:ea typeface="Times New Roman" panose="02020603050405020304" pitchFamily="18" charset="0"/>
                <a:cs typeface="Times New Roman" panose="02020603050405020304" pitchFamily="18" charset="0"/>
              </a:rPr>
              <a:t>The </a:t>
            </a:r>
            <a:r>
              <a:rPr lang="en-IN" sz="1200" dirty="0">
                <a:latin typeface="Times New Roman" panose="02020603050405020304" pitchFamily="18" charset="0"/>
                <a:ea typeface="Times New Roman" panose="02020603050405020304" pitchFamily="18" charset="0"/>
                <a:cs typeface="Times New Roman" panose="02020603050405020304" pitchFamily="18" charset="0"/>
              </a:rPr>
              <a:t>mean, median, maximum and minimum values and the standard deviation of the various numerical values were found with the statistical analysis formulas and are reported to be as below</a:t>
            </a:r>
            <a:r>
              <a:rPr lang="en-IN" sz="1200" dirty="0" smtClean="0">
                <a:latin typeface="Times New Roman" panose="02020603050405020304" pitchFamily="18" charset="0"/>
                <a:ea typeface="Times New Roman" panose="02020603050405020304" pitchFamily="18" charset="0"/>
                <a:cs typeface="Times New Roman" panose="02020603050405020304" pitchFamily="18" charset="0"/>
              </a:rPr>
              <a:t>.</a:t>
            </a:r>
          </a:p>
          <a:p>
            <a:pPr marL="342900" lvl="0" indent="-342900">
              <a:lnSpc>
                <a:spcPct val="107000"/>
              </a:lnSpc>
              <a:buFont typeface="+mj-lt"/>
              <a:buAutoNum type="alphaUcPeriod"/>
            </a:pPr>
            <a:endParaRPr lang="en-IN" sz="1200" dirty="0" smtClean="0">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07000"/>
              </a:lnSpc>
              <a:buFont typeface="+mj-lt"/>
              <a:buAutoNum type="alphaUcPeriod"/>
            </a:pPr>
            <a:endParaRPr lang="en-IN" sz="12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p:cNvPicPr/>
          <p:nvPr/>
        </p:nvPicPr>
        <p:blipFill>
          <a:blip r:embed="rId3"/>
          <a:stretch>
            <a:fillRect/>
          </a:stretch>
        </p:blipFill>
        <p:spPr>
          <a:xfrm>
            <a:off x="3699163" y="1208415"/>
            <a:ext cx="5098473" cy="1444730"/>
          </a:xfrm>
          <a:prstGeom prst="rect">
            <a:avLst/>
          </a:prstGeom>
        </p:spPr>
      </p:pic>
      <p:sp>
        <p:nvSpPr>
          <p:cNvPr id="5" name="TextBox 4"/>
          <p:cNvSpPr txBox="1"/>
          <p:nvPr/>
        </p:nvSpPr>
        <p:spPr>
          <a:xfrm>
            <a:off x="76200" y="2410691"/>
            <a:ext cx="4468091" cy="3105787"/>
          </a:xfrm>
          <a:prstGeom prst="rect">
            <a:avLst/>
          </a:prstGeom>
          <a:noFill/>
        </p:spPr>
        <p:txBody>
          <a:bodyPr wrap="square" rtlCol="0">
            <a:spAutoFit/>
          </a:bodyPr>
          <a:lstStyle/>
          <a:p>
            <a:pPr>
              <a:lnSpc>
                <a:spcPct val="107000"/>
              </a:lnSpc>
            </a:pPr>
            <a:r>
              <a:rPr lang="en-IN" b="1" dirty="0" smtClean="0">
                <a:latin typeface="Times New Roman" panose="02020603050405020304" pitchFamily="18" charset="0"/>
                <a:ea typeface="Times New Roman" panose="02020603050405020304" pitchFamily="18" charset="0"/>
                <a:cs typeface="Times New Roman" panose="02020603050405020304" pitchFamily="18" charset="0"/>
              </a:rPr>
              <a:t>B.   Correlation </a:t>
            </a:r>
            <a:r>
              <a:rPr lang="en-IN" b="1" dirty="0">
                <a:latin typeface="Times New Roman" panose="02020603050405020304" pitchFamily="18" charset="0"/>
                <a:ea typeface="Times New Roman" panose="02020603050405020304" pitchFamily="18" charset="0"/>
                <a:cs typeface="Times New Roman" panose="02020603050405020304" pitchFamily="18" charset="0"/>
              </a:rPr>
              <a:t>Analysis</a:t>
            </a:r>
          </a:p>
          <a:p>
            <a:pPr lvl="0"/>
            <a:r>
              <a:rPr lang="en-IN" sz="1200" b="1" dirty="0">
                <a:latin typeface="Times New Roman" panose="02020603050405020304" pitchFamily="18" charset="0"/>
                <a:ea typeface="Times New Roman" panose="02020603050405020304" pitchFamily="18" charset="0"/>
                <a:cs typeface="Times New Roman" panose="02020603050405020304" pitchFamily="18" charset="0"/>
              </a:rPr>
              <a:t>1. Positive </a:t>
            </a:r>
            <a:r>
              <a:rPr lang="en-IN" sz="1200" b="1" dirty="0">
                <a:latin typeface="Times New Roman" panose="02020603050405020304" pitchFamily="18" charset="0"/>
                <a:ea typeface="Times New Roman" panose="02020603050405020304" pitchFamily="18" charset="0"/>
                <a:cs typeface="Times New Roman" panose="02020603050405020304" pitchFamily="18" charset="0"/>
              </a:rPr>
              <a:t>Correlation: As </a:t>
            </a:r>
            <a:r>
              <a:rPr lang="en-IN" sz="1200" dirty="0">
                <a:latin typeface="Times New Roman" panose="02020603050405020304" pitchFamily="18" charset="0"/>
                <a:cs typeface="Times New Roman" panose="02020603050405020304" pitchFamily="18" charset="0"/>
              </a:rPr>
              <a:t>one variable increases, the other variable also tends to increase. The correlation between </a:t>
            </a:r>
            <a:r>
              <a:rPr lang="en-IN" sz="1200" b="1" dirty="0">
                <a:latin typeface="Times New Roman" panose="02020603050405020304" pitchFamily="18" charset="0"/>
                <a:cs typeface="Times New Roman" panose="02020603050405020304" pitchFamily="18" charset="0"/>
              </a:rPr>
              <a:t>Sales</a:t>
            </a:r>
            <a:r>
              <a:rPr lang="en-IN" sz="1200" dirty="0">
                <a:latin typeface="Times New Roman" panose="02020603050405020304" pitchFamily="18" charset="0"/>
                <a:cs typeface="Times New Roman" panose="02020603050405020304" pitchFamily="18" charset="0"/>
              </a:rPr>
              <a:t> and </a:t>
            </a:r>
            <a:r>
              <a:rPr lang="en-IN" sz="1200" b="1" dirty="0">
                <a:latin typeface="Times New Roman" panose="02020603050405020304" pitchFamily="18" charset="0"/>
                <a:cs typeface="Times New Roman" panose="02020603050405020304" pitchFamily="18" charset="0"/>
              </a:rPr>
              <a:t>Profit is 0.8</a:t>
            </a:r>
            <a:r>
              <a:rPr lang="en-IN" sz="1200" dirty="0">
                <a:latin typeface="Times New Roman" panose="02020603050405020304" pitchFamily="18" charset="0"/>
                <a:cs typeface="Times New Roman" panose="02020603050405020304" pitchFamily="18" charset="0"/>
              </a:rPr>
              <a:t>, it implies that higher sales are generally associated with higher profits.</a:t>
            </a:r>
          </a:p>
          <a:p>
            <a:pPr lvl="0"/>
            <a:r>
              <a:rPr lang="en-IN" sz="1200" b="1" dirty="0" smtClean="0">
                <a:latin typeface="Times New Roman" panose="02020603050405020304" pitchFamily="18" charset="0"/>
                <a:cs typeface="Times New Roman" panose="02020603050405020304" pitchFamily="18" charset="0"/>
              </a:rPr>
              <a:t>2. Strength</a:t>
            </a:r>
            <a:r>
              <a:rPr lang="en-IN" sz="1200" dirty="0">
                <a:latin typeface="Times New Roman" panose="02020603050405020304" pitchFamily="18" charset="0"/>
                <a:cs typeface="Times New Roman" panose="02020603050405020304" pitchFamily="18" charset="0"/>
              </a:rPr>
              <a:t>: A correlation of 0.8 is close to 1, which signifies a strong relationship. While it doesn’t mean one variable causes the other to change (correlation ≠ causation), it shows they are closely related.</a:t>
            </a:r>
          </a:p>
          <a:p>
            <a:pPr lvl="0"/>
            <a:r>
              <a:rPr lang="en-IN" sz="1200" b="1" dirty="0" smtClean="0">
                <a:latin typeface="Times New Roman" panose="02020603050405020304" pitchFamily="18" charset="0"/>
                <a:cs typeface="Times New Roman" panose="02020603050405020304" pitchFamily="18" charset="0"/>
              </a:rPr>
              <a:t>3. Here </a:t>
            </a:r>
            <a:r>
              <a:rPr lang="en-IN" sz="1200" b="1" dirty="0">
                <a:latin typeface="Times New Roman" panose="02020603050405020304" pitchFamily="18" charset="0"/>
                <a:cs typeface="Times New Roman" panose="02020603050405020304" pitchFamily="18" charset="0"/>
              </a:rPr>
              <a:t>the next analysis between discounts and profits gives 0</a:t>
            </a:r>
            <a:r>
              <a:rPr lang="en-IN" sz="1200" dirty="0">
                <a:latin typeface="Times New Roman" panose="02020603050405020304" pitchFamily="18" charset="0"/>
                <a:cs typeface="Times New Roman" panose="02020603050405020304" pitchFamily="18" charset="0"/>
              </a:rPr>
              <a:t>.3 which is close to 0, so it makes not much difference on the profits</a:t>
            </a:r>
          </a:p>
          <a:p>
            <a:pPr lvl="0"/>
            <a:r>
              <a:rPr lang="en-IN" sz="1200" b="1" dirty="0" smtClean="0">
                <a:latin typeface="Times New Roman" panose="02020603050405020304" pitchFamily="18" charset="0"/>
                <a:cs typeface="Times New Roman" panose="02020603050405020304" pitchFamily="18" charset="0"/>
              </a:rPr>
              <a:t>4. The </a:t>
            </a:r>
            <a:r>
              <a:rPr lang="en-IN" sz="1200" b="1" dirty="0">
                <a:latin typeface="Times New Roman" panose="02020603050405020304" pitchFamily="18" charset="0"/>
                <a:cs typeface="Times New Roman" panose="02020603050405020304" pitchFamily="18" charset="0"/>
              </a:rPr>
              <a:t>units sold and sales column is also giving us 0</a:t>
            </a:r>
            <a:r>
              <a:rPr lang="en-IN" sz="1200" dirty="0">
                <a:latin typeface="Times New Roman" panose="02020603050405020304" pitchFamily="18" charset="0"/>
                <a:cs typeface="Times New Roman" panose="02020603050405020304" pitchFamily="18" charset="0"/>
              </a:rPr>
              <a:t>.3. So the sales value is depending more on the pricing than the volume of the good or products</a:t>
            </a:r>
          </a:p>
          <a:p>
            <a:pPr>
              <a:lnSpc>
                <a:spcPct val="107000"/>
              </a:lnSpc>
            </a:pPr>
            <a:endParaRPr lang="en-IN" sz="1200" b="1" dirty="0">
              <a:latin typeface="Times New Roman" panose="02020603050405020304" pitchFamily="18" charset="0"/>
              <a:ea typeface="Times New Roman" panose="02020603050405020304" pitchFamily="18" charset="0"/>
              <a:cs typeface="Times New Roman" panose="02020603050405020304" pitchFamily="18" charset="0"/>
            </a:endParaRPr>
          </a:p>
          <a:p>
            <a:endParaRPr lang="en-IN" sz="1200" dirty="0">
              <a:latin typeface="Times New Roman" panose="02020603050405020304" pitchFamily="18" charset="0"/>
              <a:cs typeface="Times New Roman" panose="02020603050405020304" pitchFamily="18" charset="0"/>
            </a:endParaRPr>
          </a:p>
        </p:txBody>
      </p:sp>
      <p:pic>
        <p:nvPicPr>
          <p:cNvPr id="9" name="Picture 8"/>
          <p:cNvPicPr/>
          <p:nvPr/>
        </p:nvPicPr>
        <p:blipFill>
          <a:blip r:embed="rId4"/>
          <a:stretch>
            <a:fillRect/>
          </a:stretch>
        </p:blipFill>
        <p:spPr>
          <a:xfrm>
            <a:off x="4606609" y="2904788"/>
            <a:ext cx="3913936" cy="175952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p:nvPr/>
        </p:nvPicPr>
        <p:blipFill rotWithShape="1">
          <a:blip r:embed="rId2"/>
          <a:srcRect b="17614"/>
          <a:stretch/>
        </p:blipFill>
        <p:spPr>
          <a:xfrm>
            <a:off x="263234" y="677108"/>
            <a:ext cx="8790709" cy="1782074"/>
          </a:xfrm>
          <a:prstGeom prst="rect">
            <a:avLst/>
          </a:prstGeom>
        </p:spPr>
      </p:pic>
      <p:sp>
        <p:nvSpPr>
          <p:cNvPr id="7" name="Rectangle 6"/>
          <p:cNvSpPr/>
          <p:nvPr/>
        </p:nvSpPr>
        <p:spPr>
          <a:xfrm>
            <a:off x="-1" y="0"/>
            <a:ext cx="9053945" cy="677108"/>
          </a:xfrm>
          <a:prstGeom prst="rect">
            <a:avLst/>
          </a:prstGeom>
        </p:spPr>
        <p:txBody>
          <a:bodyPr wrap="square">
            <a:spAutoFit/>
          </a:bodyPr>
          <a:lstStyle/>
          <a:p>
            <a:pPr lvl="0"/>
            <a:r>
              <a:rPr lang="en-IN" dirty="0" smtClean="0">
                <a:solidFill>
                  <a:schemeClr val="tx1"/>
                </a:solidFill>
                <a:latin typeface="Times New Roman" panose="02020603050405020304" pitchFamily="18" charset="0"/>
                <a:ea typeface="Times New Roman" panose="02020603050405020304" pitchFamily="18" charset="0"/>
              </a:rPr>
              <a:t>C.    </a:t>
            </a:r>
            <a:r>
              <a:rPr lang="en-IN" b="1" dirty="0" smtClean="0">
                <a:solidFill>
                  <a:schemeClr val="tx1"/>
                </a:solidFill>
                <a:latin typeface="Times New Roman" panose="02020603050405020304" pitchFamily="18" charset="0"/>
                <a:ea typeface="Times New Roman" panose="02020603050405020304" pitchFamily="18" charset="0"/>
              </a:rPr>
              <a:t>Regression Analysis</a:t>
            </a:r>
          </a:p>
          <a:p>
            <a:pPr marL="457200"/>
            <a:r>
              <a:rPr lang="en-IN" sz="1200" dirty="0" smtClean="0">
                <a:solidFill>
                  <a:schemeClr val="tx1"/>
                </a:solidFill>
                <a:latin typeface="Times New Roman" panose="02020603050405020304" pitchFamily="18" charset="0"/>
                <a:ea typeface="Times New Roman" panose="02020603050405020304" pitchFamily="18" charset="0"/>
              </a:rPr>
              <a:t>Determining how independent variables (e.g., Units Sold, Discounts- X variable) impact a dependent variable (e.g., Profit, Sales- Y variable).</a:t>
            </a:r>
            <a:endParaRPr lang="en-IN" sz="1200" dirty="0">
              <a:solidFill>
                <a:schemeClr val="tx1"/>
              </a:solidFill>
              <a:latin typeface="Times New Roman" panose="02020603050405020304" pitchFamily="18" charset="0"/>
              <a:ea typeface="Times New Roman" panose="02020603050405020304" pitchFamily="18" charset="0"/>
            </a:endParaRPr>
          </a:p>
        </p:txBody>
      </p:sp>
      <p:sp>
        <p:nvSpPr>
          <p:cNvPr id="8" name="Rectangle 7"/>
          <p:cNvSpPr/>
          <p:nvPr/>
        </p:nvSpPr>
        <p:spPr>
          <a:xfrm>
            <a:off x="55417" y="2590799"/>
            <a:ext cx="9088583" cy="2292935"/>
          </a:xfrm>
          <a:prstGeom prst="rect">
            <a:avLst/>
          </a:prstGeom>
        </p:spPr>
        <p:txBody>
          <a:bodyPr wrap="square">
            <a:spAutoFit/>
          </a:bodyPr>
          <a:lstStyle/>
          <a:p>
            <a:pPr marL="457200"/>
            <a:r>
              <a:rPr lang="en-IN" sz="1100" b="1" dirty="0">
                <a:latin typeface="Times New Roman" panose="02020603050405020304" pitchFamily="18" charset="0"/>
                <a:ea typeface="Times New Roman" panose="02020603050405020304" pitchFamily="18" charset="0"/>
              </a:rPr>
              <a:t>Output Interpretation: </a:t>
            </a:r>
          </a:p>
          <a:p>
            <a:pPr marL="1143000" lvl="2" indent="-228600">
              <a:buFont typeface="+mj-lt"/>
              <a:buAutoNum type="alphaLcPeriod"/>
            </a:pPr>
            <a:r>
              <a:rPr lang="en-IN" sz="1100" b="1" dirty="0">
                <a:latin typeface="Times New Roman" panose="02020603050405020304" pitchFamily="18" charset="0"/>
                <a:ea typeface="Times New Roman" panose="02020603050405020304" pitchFamily="18" charset="0"/>
              </a:rPr>
              <a:t>Regression Table Analysis</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rPr>
              <a:t>Multiple R (0.8677)</a:t>
            </a:r>
            <a:r>
              <a:rPr lang="en-IN" sz="1100" dirty="0">
                <a:latin typeface="Times New Roman" panose="02020603050405020304" pitchFamily="18" charset="0"/>
                <a:ea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rPr>
            </a:br>
            <a:r>
              <a:rPr lang="en-IN" sz="1100" dirty="0">
                <a:latin typeface="Times New Roman" panose="02020603050405020304" pitchFamily="18" charset="0"/>
                <a:ea typeface="Times New Roman" panose="02020603050405020304" pitchFamily="18" charset="0"/>
              </a:rPr>
              <a:t>This is the correlation coefficient. A value close to 1 indicates a strong positive relationship between the independent and dependent variables.</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rPr>
              <a:t>R Square (0.7528)</a:t>
            </a:r>
            <a:r>
              <a:rPr lang="en-IN" sz="1100" dirty="0">
                <a:latin typeface="Times New Roman" panose="02020603050405020304" pitchFamily="18" charset="0"/>
                <a:ea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rPr>
            </a:br>
            <a:r>
              <a:rPr lang="en-IN" sz="1100" dirty="0">
                <a:latin typeface="Times New Roman" panose="02020603050405020304" pitchFamily="18" charset="0"/>
                <a:ea typeface="Times New Roman" panose="02020603050405020304" pitchFamily="18" charset="0"/>
              </a:rPr>
              <a:t>This means that about </a:t>
            </a:r>
            <a:r>
              <a:rPr lang="en-IN" sz="1100" b="1" dirty="0">
                <a:latin typeface="Times New Roman" panose="02020603050405020304" pitchFamily="18" charset="0"/>
                <a:ea typeface="Times New Roman" panose="02020603050405020304" pitchFamily="18" charset="0"/>
              </a:rPr>
              <a:t>75.28% of the variation in profits</a:t>
            </a:r>
            <a:r>
              <a:rPr lang="en-IN" sz="1100" dirty="0">
                <a:latin typeface="Times New Roman" panose="02020603050405020304" pitchFamily="18" charset="0"/>
                <a:ea typeface="Times New Roman" panose="02020603050405020304" pitchFamily="18" charset="0"/>
              </a:rPr>
              <a:t> is explained by the variation in units sold. This is a reasonably high value, indicating a strong model fit.</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rPr>
              <a:t>Adjusted R Square (0.7521)</a:t>
            </a:r>
            <a:r>
              <a:rPr lang="en-IN" sz="1100" dirty="0">
                <a:latin typeface="Times New Roman" panose="02020603050405020304" pitchFamily="18" charset="0"/>
                <a:ea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rPr>
            </a:br>
            <a:r>
              <a:rPr lang="en-IN" sz="1100" dirty="0">
                <a:latin typeface="Times New Roman" panose="02020603050405020304" pitchFamily="18" charset="0"/>
                <a:ea typeface="Times New Roman" panose="02020603050405020304" pitchFamily="18" charset="0"/>
              </a:rPr>
              <a:t>Since this value is almost identical to R Square, it suggests that adding additional independent variables may not significantly improve the model.</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rPr>
              <a:t>Standard Error (21289.90932)</a:t>
            </a:r>
            <a:r>
              <a:rPr lang="en-IN" sz="1100" dirty="0">
                <a:latin typeface="Times New Roman" panose="02020603050405020304" pitchFamily="18" charset="0"/>
                <a:ea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rPr>
            </a:br>
            <a:r>
              <a:rPr lang="en-IN" sz="1100" dirty="0">
                <a:latin typeface="Times New Roman" panose="02020603050405020304" pitchFamily="18" charset="0"/>
                <a:ea typeface="Times New Roman" panose="02020603050405020304" pitchFamily="18" charset="0"/>
              </a:rPr>
              <a:t>This shows the average deviation of the predicted profit values from the actual ones. Lower values are generally preferred.</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rPr>
              <a:t>Observations (700)</a:t>
            </a:r>
            <a:r>
              <a:rPr lang="en-IN" sz="1100" dirty="0">
                <a:latin typeface="Times New Roman" panose="02020603050405020304" pitchFamily="18" charset="0"/>
                <a:ea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rPr>
            </a:br>
            <a:r>
              <a:rPr lang="en-IN" sz="1100" dirty="0">
                <a:latin typeface="Times New Roman" panose="02020603050405020304" pitchFamily="18" charset="0"/>
                <a:ea typeface="Times New Roman" panose="02020603050405020304" pitchFamily="18" charset="0"/>
              </a:rPr>
              <a:t>This indicates that there are 700 data points in the regression analysis.</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832684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7036" y="158533"/>
            <a:ext cx="8264235" cy="5251438"/>
          </a:xfrm>
          <a:prstGeom prst="rect">
            <a:avLst/>
          </a:prstGeom>
        </p:spPr>
        <p:txBody>
          <a:bodyPr wrap="square">
            <a:spAutoFit/>
          </a:bodyPr>
          <a:lstStyle/>
          <a:p>
            <a:pPr marL="914400" lvl="2">
              <a:lnSpc>
                <a:spcPct val="107000"/>
              </a:lnSpc>
              <a:spcAft>
                <a:spcPts val="800"/>
              </a:spcAft>
            </a:pPr>
            <a:r>
              <a:rPr lang="en-IN" sz="1100" b="1" dirty="0" smtClean="0">
                <a:latin typeface="Calibri" panose="020F0502020204030204" pitchFamily="34" charset="0"/>
                <a:ea typeface="Calibri" panose="020F0502020204030204" pitchFamily="34" charset="0"/>
                <a:cs typeface="Times New Roman" panose="02020603050405020304" pitchFamily="18" charset="0"/>
              </a:rPr>
              <a:t>b. </a:t>
            </a:r>
            <a:r>
              <a:rPr lang="en-IN" sz="1100" b="1" dirty="0" smtClean="0">
                <a:latin typeface="Times New Roman" panose="02020603050405020304" pitchFamily="18" charset="0"/>
                <a:ea typeface="Calibri" panose="020F0502020204030204" pitchFamily="34" charset="0"/>
                <a:cs typeface="Times New Roman" panose="02020603050405020304" pitchFamily="18" charset="0"/>
              </a:rPr>
              <a:t>ANOVA </a:t>
            </a:r>
            <a:r>
              <a:rPr lang="en-IN" sz="1100" b="1" dirty="0">
                <a:latin typeface="Times New Roman" panose="02020603050405020304" pitchFamily="18" charset="0"/>
                <a:ea typeface="Calibri" panose="020F0502020204030204" pitchFamily="34" charset="0"/>
                <a:cs typeface="Times New Roman" panose="02020603050405020304" pitchFamily="18" charset="0"/>
              </a:rPr>
              <a:t>Table Analysis</a:t>
            </a:r>
          </a:p>
          <a:p>
            <a:pPr>
              <a:lnSpc>
                <a:spcPct val="107000"/>
              </a:lnSpc>
              <a:spcAft>
                <a:spcPts val="800"/>
              </a:spcAft>
            </a:pPr>
            <a:r>
              <a:rPr lang="en-IN" sz="1100" b="1" dirty="0">
                <a:latin typeface="Times New Roman" panose="02020603050405020304" pitchFamily="18" charset="0"/>
                <a:ea typeface="Calibri" panose="020F0502020204030204" pitchFamily="34" charset="0"/>
                <a:cs typeface="Times New Roman" panose="02020603050405020304" pitchFamily="18" charset="0"/>
              </a:rPr>
              <a:t>Significance F (2.92E-212)</a:t>
            </a:r>
            <a:r>
              <a:rPr lang="en-IN" sz="1100" dirty="0">
                <a:latin typeface="Times New Roman" panose="02020603050405020304" pitchFamily="18" charset="0"/>
                <a:ea typeface="Calibri" panose="020F0502020204030204" pitchFamily="34" charset="0"/>
                <a:cs typeface="Times New Roman" panose="02020603050405020304" pitchFamily="18" charset="0"/>
              </a:rPr>
              <a:t>:</a:t>
            </a:r>
            <a:br>
              <a:rPr lang="en-IN" sz="1100" dirty="0">
                <a:latin typeface="Times New Roman" panose="02020603050405020304" pitchFamily="18" charset="0"/>
                <a:ea typeface="Calibri" panose="020F0502020204030204" pitchFamily="34" charset="0"/>
                <a:cs typeface="Times New Roman" panose="02020603050405020304" pitchFamily="18" charset="0"/>
              </a:rPr>
            </a:br>
            <a:r>
              <a:rPr lang="en-IN" sz="1100" dirty="0">
                <a:latin typeface="Times New Roman" panose="02020603050405020304" pitchFamily="18" charset="0"/>
                <a:ea typeface="Calibri" panose="020F0502020204030204" pitchFamily="34" charset="0"/>
                <a:cs typeface="Times New Roman" panose="02020603050405020304" pitchFamily="18" charset="0"/>
              </a:rPr>
              <a:t>This shows the probability that the model’s fit happened by chance. A very small value here implies that the regression model is statistically significant overall.</a:t>
            </a:r>
          </a:p>
          <a:p>
            <a:pPr marL="914400" lvl="2">
              <a:lnSpc>
                <a:spcPct val="107000"/>
              </a:lnSpc>
            </a:pPr>
            <a:r>
              <a:rPr lang="en-IN" sz="1100" b="1" dirty="0" smtClean="0">
                <a:latin typeface="Calibri" panose="020F0502020204030204" pitchFamily="34" charset="0"/>
                <a:ea typeface="Calibri" panose="020F0502020204030204" pitchFamily="34" charset="0"/>
                <a:cs typeface="Times New Roman" panose="02020603050405020304" pitchFamily="18" charset="0"/>
              </a:rPr>
              <a:t>c. Coefficients </a:t>
            </a:r>
            <a:r>
              <a:rPr lang="en-IN" sz="1100" b="1" dirty="0">
                <a:latin typeface="Calibri" panose="020F0502020204030204" pitchFamily="34" charset="0"/>
                <a:ea typeface="Calibri" panose="020F0502020204030204" pitchFamily="34" charset="0"/>
                <a:cs typeface="Times New Roman" panose="02020603050405020304" pitchFamily="18" charset="0"/>
              </a:rPr>
              <a:t>Table</a:t>
            </a:r>
            <a:endParaRPr lang="en-IN" sz="11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r>
              <a:rPr lang="en-IN" sz="1100" b="1" dirty="0">
                <a:latin typeface="Times New Roman" panose="02020603050405020304" pitchFamily="18" charset="0"/>
                <a:ea typeface="Calibri" panose="020F0502020204030204" pitchFamily="34" charset="0"/>
                <a:cs typeface="Times New Roman" panose="02020603050405020304" pitchFamily="18" charset="0"/>
              </a:rPr>
              <a:t>Intercept (282.16)</a:t>
            </a:r>
            <a:r>
              <a:rPr lang="en-IN" sz="1100" dirty="0">
                <a:latin typeface="Times New Roman" panose="02020603050405020304" pitchFamily="18" charset="0"/>
                <a:ea typeface="Calibri" panose="020F0502020204030204" pitchFamily="34" charset="0"/>
                <a:cs typeface="Times New Roman" panose="02020603050405020304" pitchFamily="18" charset="0"/>
              </a:rPr>
              <a:t>:</a:t>
            </a:r>
            <a:br>
              <a:rPr lang="en-IN" sz="1100" dirty="0">
                <a:latin typeface="Times New Roman" panose="02020603050405020304" pitchFamily="18" charset="0"/>
                <a:ea typeface="Calibri" panose="020F0502020204030204" pitchFamily="34" charset="0"/>
                <a:cs typeface="Times New Roman" panose="02020603050405020304" pitchFamily="18" charset="0"/>
              </a:rPr>
            </a:br>
            <a:r>
              <a:rPr lang="en-IN" sz="1100" dirty="0">
                <a:latin typeface="Times New Roman" panose="02020603050405020304" pitchFamily="18" charset="0"/>
                <a:ea typeface="Calibri" panose="020F0502020204030204" pitchFamily="34" charset="0"/>
                <a:cs typeface="Times New Roman" panose="02020603050405020304" pitchFamily="18" charset="0"/>
              </a:rPr>
              <a:t>This is the predicted profit when units sold are zero. While meaningful mathematically, it might not always have a real-world implication.</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X Variable 1 (-0.898)</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dirty="0">
                <a:latin typeface="Times New Roman" panose="02020603050405020304" pitchFamily="18" charset="0"/>
                <a:ea typeface="Times New Roman" panose="02020603050405020304" pitchFamily="18" charset="0"/>
                <a:cs typeface="Times New Roman" panose="02020603050405020304" pitchFamily="18" charset="0"/>
              </a:rPr>
              <a:t>This coefficient suggests that for each additional unit sold, the profit decreases by approximately </a:t>
            </a: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0.898 units</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 assuming all other factors are constant.</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Negative Profit Per Unit Sold?</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dirty="0">
                <a:latin typeface="Times New Roman" panose="02020603050405020304" pitchFamily="18" charset="0"/>
                <a:ea typeface="Times New Roman" panose="02020603050405020304" pitchFamily="18" charset="0"/>
                <a:cs typeface="Times New Roman" panose="02020603050405020304" pitchFamily="18" charset="0"/>
              </a:rPr>
              <a:t>This result may indicate either:</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High production or operational costs per </a:t>
            </a:r>
            <a:r>
              <a:rPr lang="en-IN" sz="1100" dirty="0" smtClean="0">
                <a:latin typeface="Times New Roman" panose="02020603050405020304" pitchFamily="18" charset="0"/>
                <a:ea typeface="Calibri" panose="020F0502020204030204" pitchFamily="34" charset="0"/>
                <a:cs typeface="Times New Roman" panose="02020603050405020304" pitchFamily="18" charset="0"/>
              </a:rPr>
              <a:t>unit or The </a:t>
            </a:r>
            <a:r>
              <a:rPr lang="en-IN" sz="1100" dirty="0">
                <a:latin typeface="Times New Roman" panose="02020603050405020304" pitchFamily="18" charset="0"/>
                <a:ea typeface="Calibri" panose="020F0502020204030204" pitchFamily="34" charset="0"/>
                <a:cs typeface="Times New Roman" panose="02020603050405020304" pitchFamily="18" charset="0"/>
              </a:rPr>
              <a:t>business model may have pricing or efficiency issues.</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P-values (3.71E-55 for X Variable 1)</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dirty="0">
                <a:latin typeface="Times New Roman" panose="02020603050405020304" pitchFamily="18" charset="0"/>
                <a:ea typeface="Times New Roman" panose="02020603050405020304" pitchFamily="18" charset="0"/>
                <a:cs typeface="Times New Roman" panose="02020603050405020304" pitchFamily="18" charset="0"/>
              </a:rPr>
              <a:t>The P-value associated with the independent variable is nearly zero, which is far below the conventional threshold of 0.05. This implies that units sold is a statistically significant predictor of profit.</a:t>
            </a:r>
          </a:p>
          <a:p>
            <a:pPr marL="342900" lvl="0" indent="-342900">
              <a:buSzPts val="1000"/>
              <a:buFont typeface="Symbol" panose="05050102010706020507" pitchFamily="18" charset="2"/>
              <a:buChar char=""/>
              <a:tabLst>
                <a:tab pos="457200" algn="l"/>
              </a:tabLst>
            </a:pPr>
            <a:r>
              <a:rPr lang="en-IN" sz="1100" b="1" dirty="0">
                <a:latin typeface="Times New Roman" panose="02020603050405020304" pitchFamily="18" charset="0"/>
                <a:ea typeface="Times New Roman" panose="02020603050405020304" pitchFamily="18" charset="0"/>
                <a:cs typeface="Times New Roman" panose="02020603050405020304" pitchFamily="18" charset="0"/>
              </a:rPr>
              <a:t>Lower 95% and Upper 95% for X Variable 1 (-1.001 to -0.795)</a:t>
            </a:r>
            <a:r>
              <a:rPr lang="en-IN" sz="1100" dirty="0">
                <a:latin typeface="Times New Roman" panose="02020603050405020304" pitchFamily="18" charset="0"/>
                <a:ea typeface="Times New Roman" panose="02020603050405020304" pitchFamily="18" charset="0"/>
                <a:cs typeface="Times New Roman" panose="02020603050405020304" pitchFamily="18" charset="0"/>
              </a:rPr>
              <a:t>:</a:t>
            </a:r>
            <a:br>
              <a:rPr lang="en-IN" sz="1100" dirty="0">
                <a:latin typeface="Times New Roman" panose="02020603050405020304" pitchFamily="18" charset="0"/>
                <a:ea typeface="Times New Roman" panose="02020603050405020304" pitchFamily="18" charset="0"/>
                <a:cs typeface="Times New Roman" panose="02020603050405020304" pitchFamily="18" charset="0"/>
              </a:rPr>
            </a:br>
            <a:r>
              <a:rPr lang="en-IN" sz="1100" dirty="0">
                <a:latin typeface="Times New Roman" panose="02020603050405020304" pitchFamily="18" charset="0"/>
                <a:ea typeface="Times New Roman" panose="02020603050405020304" pitchFamily="18" charset="0"/>
                <a:cs typeface="Times New Roman" panose="02020603050405020304" pitchFamily="18" charset="0"/>
              </a:rPr>
              <a:t>This confidence interval suggests that the true effect of each unit sold on profits lies within this range, providing evidence of a consistently negative </a:t>
            </a:r>
            <a:r>
              <a:rPr lang="en-IN" sz="1100" dirty="0" smtClean="0">
                <a:latin typeface="Times New Roman" panose="02020603050405020304" pitchFamily="18" charset="0"/>
                <a:ea typeface="Times New Roman" panose="02020603050405020304" pitchFamily="18" charset="0"/>
                <a:cs typeface="Times New Roman" panose="02020603050405020304" pitchFamily="18" charset="0"/>
              </a:rPr>
              <a:t>impact.</a:t>
            </a:r>
          </a:p>
          <a:p>
            <a:pPr marL="342900" lvl="0" indent="-342900">
              <a:buSzPts val="1000"/>
              <a:buFont typeface="Symbol" panose="05050102010706020507" pitchFamily="18" charset="2"/>
              <a:buChar char=""/>
              <a:tabLst>
                <a:tab pos="457200" algn="l"/>
              </a:tabLst>
            </a:pPr>
            <a:endParaRPr lang="en-IN" sz="1100" dirty="0">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en-IN" sz="1100" b="1" dirty="0" smtClean="0">
                <a:latin typeface="Times New Roman" panose="02020603050405020304" pitchFamily="18" charset="0"/>
                <a:ea typeface="Calibri" panose="020F0502020204030204" pitchFamily="34" charset="0"/>
                <a:cs typeface="Times New Roman" panose="02020603050405020304" pitchFamily="18" charset="0"/>
              </a:rPr>
              <a:t>Key </a:t>
            </a:r>
            <a:r>
              <a:rPr lang="en-IN" sz="1100" b="1" dirty="0">
                <a:latin typeface="Times New Roman" panose="02020603050405020304" pitchFamily="18" charset="0"/>
                <a:ea typeface="Calibri" panose="020F0502020204030204" pitchFamily="34" charset="0"/>
                <a:cs typeface="Times New Roman" panose="02020603050405020304" pitchFamily="18" charset="0"/>
              </a:rPr>
              <a:t>considerations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The negative coefficient for units sold may indicate inefficiencies in sales processes, pricing, or cost structure.</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The model explains about 75% of the variability in profits, which is strong but leaves room for other unexplained factors.</a:t>
            </a:r>
          </a:p>
          <a:p>
            <a:pPr marL="742950" lvl="1" indent="-285750">
              <a:lnSpc>
                <a:spcPct val="107000"/>
              </a:lnSpc>
              <a:spcAft>
                <a:spcPts val="800"/>
              </a:spcAft>
              <a:buSzPts val="1000"/>
              <a:buFont typeface="Courier New" panose="02070309020205020404" pitchFamily="49" charset="0"/>
              <a:buChar char="o"/>
              <a:tabLst>
                <a:tab pos="914400" algn="l"/>
              </a:tabLst>
            </a:pPr>
            <a:r>
              <a:rPr lang="en-IN" sz="1100" dirty="0">
                <a:latin typeface="Times New Roman" panose="02020603050405020304" pitchFamily="18" charset="0"/>
                <a:ea typeface="Calibri" panose="020F0502020204030204" pitchFamily="34" charset="0"/>
                <a:cs typeface="Times New Roman" panose="02020603050405020304" pitchFamily="18" charset="0"/>
              </a:rPr>
              <a:t>Units sold is a statistically significant factor affecting profit, but further investigation may be needed to address why increasing units sold lowers profit.</a:t>
            </a:r>
          </a:p>
          <a:p>
            <a:pPr lvl="0">
              <a:buSzPts val="1000"/>
              <a:tabLst>
                <a:tab pos="457200" algn="l"/>
              </a:tabLst>
            </a:pPr>
            <a:endParaRPr lang="en-IN" sz="11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907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9272" y="0"/>
            <a:ext cx="8880763" cy="520463"/>
          </a:xfrm>
          <a:prstGeom prst="rect">
            <a:avLst/>
          </a:prstGeom>
        </p:spPr>
        <p:txBody>
          <a:bodyPr wrap="square">
            <a:spAutoFit/>
          </a:bodyPr>
          <a:lstStyle/>
          <a:p>
            <a:pPr lvl="0">
              <a:lnSpc>
                <a:spcPct val="107000"/>
              </a:lnSpc>
            </a:pPr>
            <a:r>
              <a:rPr lang="en-US" b="1" dirty="0" smtClean="0">
                <a:latin typeface="Times New Roman" panose="02020603050405020304" pitchFamily="18" charset="0"/>
                <a:ea typeface="Calibri" panose="020F0502020204030204" pitchFamily="34" charset="0"/>
                <a:cs typeface="Times New Roman" panose="02020603050405020304" pitchFamily="18" charset="0"/>
              </a:rPr>
              <a:t>D. Hypothesis </a:t>
            </a:r>
            <a:r>
              <a:rPr lang="en-US" b="1" dirty="0">
                <a:latin typeface="Times New Roman" panose="02020603050405020304" pitchFamily="18" charset="0"/>
                <a:ea typeface="Calibri" panose="020F0502020204030204" pitchFamily="34" charset="0"/>
                <a:cs typeface="Times New Roman" panose="02020603050405020304" pitchFamily="18" charset="0"/>
              </a:rPr>
              <a:t>Testing </a:t>
            </a:r>
            <a:endParaRPr lang="en-IN" b="1" dirty="0">
              <a:latin typeface="Times New Roman" panose="02020603050405020304" pitchFamily="18" charset="0"/>
              <a:ea typeface="Calibri" panose="020F0502020204030204" pitchFamily="34" charset="0"/>
              <a:cs typeface="Times New Roman" panose="02020603050405020304" pitchFamily="18" charset="0"/>
            </a:endParaRPr>
          </a:p>
          <a:p>
            <a:pPr marL="457200">
              <a:lnSpc>
                <a:spcPct val="107000"/>
              </a:lnSpc>
              <a:spcAft>
                <a:spcPts val="800"/>
              </a:spcAft>
            </a:pPr>
            <a:r>
              <a:rPr lang="en-US" sz="1200" dirty="0">
                <a:latin typeface="Times New Roman" panose="02020603050405020304" pitchFamily="18" charset="0"/>
                <a:ea typeface="Calibri" panose="020F0502020204030204" pitchFamily="34" charset="0"/>
                <a:cs typeface="Times New Roman" panose="02020603050405020304" pitchFamily="18" charset="0"/>
              </a:rPr>
              <a:t>Performed between the profit values of Canada and USA</a:t>
            </a:r>
            <a:endParaRPr lang="en-IN" sz="12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Picture 2"/>
          <p:cNvPicPr/>
          <p:nvPr/>
        </p:nvPicPr>
        <p:blipFill>
          <a:blip r:embed="rId2"/>
          <a:stretch>
            <a:fillRect/>
          </a:stretch>
        </p:blipFill>
        <p:spPr>
          <a:xfrm>
            <a:off x="333575" y="717579"/>
            <a:ext cx="8352155" cy="2953876"/>
          </a:xfrm>
          <a:prstGeom prst="rect">
            <a:avLst/>
          </a:prstGeom>
        </p:spPr>
      </p:pic>
      <p:sp>
        <p:nvSpPr>
          <p:cNvPr id="4" name="Rectangle 3"/>
          <p:cNvSpPr/>
          <p:nvPr/>
        </p:nvSpPr>
        <p:spPr>
          <a:xfrm>
            <a:off x="333575" y="3955705"/>
            <a:ext cx="7300280" cy="553357"/>
          </a:xfrm>
          <a:prstGeom prst="rect">
            <a:avLst/>
          </a:prstGeom>
        </p:spPr>
        <p:txBody>
          <a:bodyPr wrap="square">
            <a:spAutoFit/>
          </a:bodyPr>
          <a:lstStyle/>
          <a:p>
            <a:pPr marL="457200">
              <a:lnSpc>
                <a:spcPct val="107000"/>
              </a:lnSpc>
              <a:spcAft>
                <a:spcPts val="800"/>
              </a:spcAft>
            </a:pPr>
            <a:r>
              <a:rPr lang="en-IN" b="1" dirty="0">
                <a:latin typeface="Times New Roman" panose="02020603050405020304" pitchFamily="18" charset="0"/>
                <a:ea typeface="Calibri" panose="020F0502020204030204" pitchFamily="34" charset="0"/>
                <a:cs typeface="Times New Roman" panose="02020603050405020304" pitchFamily="18" charset="0"/>
              </a:rPr>
              <a:t>Two-tailed p-value</a:t>
            </a:r>
            <a:r>
              <a:rPr lang="en-IN" dirty="0">
                <a:latin typeface="Times New Roman" panose="02020603050405020304" pitchFamily="18" charset="0"/>
                <a:ea typeface="Calibri" panose="020F0502020204030204" pitchFamily="34" charset="0"/>
                <a:cs typeface="Times New Roman" panose="02020603050405020304" pitchFamily="18" charset="0"/>
              </a:rPr>
              <a:t>: it’s </a:t>
            </a:r>
            <a:r>
              <a:rPr lang="en-IN" b="1" dirty="0">
                <a:latin typeface="Times New Roman" panose="02020603050405020304" pitchFamily="18" charset="0"/>
                <a:ea typeface="Calibri" panose="020F0502020204030204" pitchFamily="34" charset="0"/>
                <a:cs typeface="Times New Roman" panose="02020603050405020304" pitchFamily="18" charset="0"/>
              </a:rPr>
              <a:t>0.4</a:t>
            </a:r>
            <a:r>
              <a:rPr lang="en-IN" dirty="0">
                <a:latin typeface="Times New Roman" panose="02020603050405020304" pitchFamily="18" charset="0"/>
                <a:ea typeface="Calibri" panose="020F0502020204030204" pitchFamily="34" charset="0"/>
                <a:cs typeface="Times New Roman" panose="02020603050405020304" pitchFamily="18" charset="0"/>
              </a:rPr>
              <a:t>. If </a:t>
            </a:r>
            <a:r>
              <a:rPr lang="en-IN" b="1" dirty="0">
                <a:latin typeface="Times New Roman" panose="02020603050405020304" pitchFamily="18" charset="0"/>
                <a:ea typeface="Calibri" panose="020F0502020204030204" pitchFamily="34" charset="0"/>
                <a:cs typeface="Times New Roman" panose="02020603050405020304" pitchFamily="18" charset="0"/>
              </a:rPr>
              <a:t>0.03 &lt; 0.05</a:t>
            </a:r>
            <a:r>
              <a:rPr lang="en-IN" dirty="0">
                <a:latin typeface="Times New Roman" panose="02020603050405020304" pitchFamily="18" charset="0"/>
                <a:ea typeface="Calibri" panose="020F0502020204030204" pitchFamily="34" charset="0"/>
                <a:cs typeface="Times New Roman" panose="02020603050405020304" pitchFamily="18" charset="0"/>
              </a:rPr>
              <a:t>, We fail to </a:t>
            </a:r>
            <a:r>
              <a:rPr lang="en-IN" b="1" dirty="0">
                <a:latin typeface="Times New Roman" panose="02020603050405020304" pitchFamily="18" charset="0"/>
                <a:ea typeface="Calibri" panose="020F0502020204030204" pitchFamily="34" charset="0"/>
                <a:cs typeface="Times New Roman" panose="02020603050405020304" pitchFamily="18" charset="0"/>
              </a:rPr>
              <a:t>reject the null hypothesis</a:t>
            </a:r>
            <a:r>
              <a:rPr lang="en-IN" dirty="0">
                <a:latin typeface="Times New Roman" panose="02020603050405020304" pitchFamily="18" charset="0"/>
                <a:ea typeface="Calibri" panose="020F0502020204030204" pitchFamily="34" charset="0"/>
                <a:cs typeface="Times New Roman" panose="02020603050405020304" pitchFamily="18" charset="0"/>
              </a:rPr>
              <a:t>, meaning there is not a significant difference between the profits of the USA and Canada.</a:t>
            </a:r>
          </a:p>
        </p:txBody>
      </p:sp>
    </p:spTree>
    <p:extLst>
      <p:ext uri="{BB962C8B-B14F-4D97-AF65-F5344CB8AC3E}">
        <p14:creationId xmlns:p14="http://schemas.microsoft.com/office/powerpoint/2010/main" val="2607982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246725"/>
            <a:ext cx="8520600" cy="8010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SzPts val="4200"/>
              <a:buNone/>
            </a:pPr>
            <a:r>
              <a:rPr lang="en" sz="1800" b="1">
                <a:solidFill>
                  <a:srgbClr val="04A57E"/>
                </a:solidFill>
                <a:latin typeface="Montserrat"/>
                <a:ea typeface="Montserrat"/>
                <a:cs typeface="Montserrat"/>
                <a:sym typeface="Montserrat"/>
              </a:rPr>
              <a:t>Graphical Analysis using Excel</a:t>
            </a:r>
            <a:endParaRPr sz="1800" b="1">
              <a:solidFill>
                <a:srgbClr val="04A57E"/>
              </a:solidFill>
              <a:latin typeface="Montserrat"/>
              <a:ea typeface="Montserrat"/>
              <a:cs typeface="Montserrat"/>
              <a:sym typeface="Montserrat"/>
            </a:endParaRPr>
          </a:p>
        </p:txBody>
      </p:sp>
      <p:sp>
        <p:nvSpPr>
          <p:cNvPr id="8" name="Rectangle 7"/>
          <p:cNvSpPr/>
          <p:nvPr/>
        </p:nvSpPr>
        <p:spPr>
          <a:xfrm>
            <a:off x="121040" y="824345"/>
            <a:ext cx="3759362" cy="1138773"/>
          </a:xfrm>
          <a:prstGeom prst="rect">
            <a:avLst/>
          </a:prstGeom>
        </p:spPr>
        <p:txBody>
          <a:bodyPr wrap="none">
            <a:spAutoFit/>
          </a:bodyPr>
          <a:lstStyle/>
          <a:p>
            <a:pPr marL="342900" lvl="1" indent="-342900">
              <a:buAutoNum type="alphaUcPeriod"/>
            </a:pPr>
            <a:r>
              <a:rPr lang="en-US" b="1" dirty="0" smtClean="0">
                <a:latin typeface="Times New Roman" panose="02020603050405020304" pitchFamily="18" charset="0"/>
                <a:cs typeface="Times New Roman" panose="02020603050405020304" pitchFamily="18" charset="0"/>
              </a:rPr>
              <a:t>Bar chart</a:t>
            </a:r>
          </a:p>
          <a:p>
            <a:pPr lvl="1"/>
            <a:r>
              <a:rPr lang="en-IN" sz="1200" dirty="0" smtClean="0"/>
              <a:t>     1. Comparing </a:t>
            </a:r>
            <a:r>
              <a:rPr lang="en-IN" sz="1200" b="1" dirty="0"/>
              <a:t>Total Sales</a:t>
            </a:r>
            <a:r>
              <a:rPr lang="en-IN" sz="1200" dirty="0"/>
              <a:t> and </a:t>
            </a:r>
            <a:r>
              <a:rPr lang="en-IN" sz="1200" b="1" dirty="0"/>
              <a:t>Profit</a:t>
            </a:r>
            <a:r>
              <a:rPr lang="en-IN" sz="1200" dirty="0"/>
              <a:t> by </a:t>
            </a:r>
            <a:r>
              <a:rPr lang="en-IN" sz="1200" b="1" dirty="0"/>
              <a:t>Country</a:t>
            </a:r>
            <a:endParaRPr lang="en-IN" sz="1200" dirty="0">
              <a:latin typeface="Montserrat"/>
              <a:ea typeface="Montserrat"/>
              <a:cs typeface="Montserrat"/>
              <a:sym typeface="Montserrat"/>
            </a:endParaRPr>
          </a:p>
          <a:p>
            <a:pPr lvl="1"/>
            <a:endParaRPr lang="en-US" b="1" dirty="0" smtClean="0">
              <a:latin typeface="Times New Roman" panose="02020603050405020304" pitchFamily="18" charset="0"/>
              <a:cs typeface="Times New Roman" panose="02020603050405020304" pitchFamily="18" charset="0"/>
            </a:endParaRPr>
          </a:p>
          <a:p>
            <a:pPr lvl="1"/>
            <a:endParaRPr lang="en-IN" b="1" dirty="0">
              <a:latin typeface="Times New Roman" panose="02020603050405020304" pitchFamily="18" charset="0"/>
              <a:cs typeface="Times New Roman" panose="02020603050405020304" pitchFamily="18" charset="0"/>
            </a:endParaRPr>
          </a:p>
          <a:p>
            <a:endParaRPr lang="en-IN" dirty="0"/>
          </a:p>
        </p:txBody>
      </p:sp>
      <p:sp>
        <p:nvSpPr>
          <p:cNvPr id="16" name="Google Shape;93;p19"/>
          <p:cNvSpPr txBox="1">
            <a:spLocks/>
          </p:cNvSpPr>
          <p:nvPr/>
        </p:nvSpPr>
        <p:spPr>
          <a:xfrm>
            <a:off x="1066800" y="2736271"/>
            <a:ext cx="8520600" cy="899398"/>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None/>
            </a:pPr>
            <a:endParaRPr lang="en-IN" sz="1600" dirty="0">
              <a:latin typeface="Montserrat"/>
              <a:ea typeface="Montserrat"/>
              <a:cs typeface="Montserrat"/>
              <a:sym typeface="Montserrat"/>
            </a:endParaRPr>
          </a:p>
        </p:txBody>
      </p:sp>
      <p:pic>
        <p:nvPicPr>
          <p:cNvPr id="17" name="Picture 16"/>
          <p:cNvPicPr/>
          <p:nvPr/>
        </p:nvPicPr>
        <p:blipFill rotWithShape="1">
          <a:blip r:embed="rId3" cstate="print">
            <a:extLst>
              <a:ext uri="{28A0092B-C50C-407E-A947-70E740481C1C}">
                <a14:useLocalDpi xmlns:a14="http://schemas.microsoft.com/office/drawing/2010/main" val="0"/>
              </a:ext>
            </a:extLst>
          </a:blip>
          <a:srcRect b="24835"/>
          <a:stretch/>
        </p:blipFill>
        <p:spPr>
          <a:xfrm>
            <a:off x="121040" y="1271373"/>
            <a:ext cx="4402469" cy="1908245"/>
          </a:xfrm>
          <a:prstGeom prst="rect">
            <a:avLst/>
          </a:prstGeom>
        </p:spPr>
      </p:pic>
      <p:sp>
        <p:nvSpPr>
          <p:cNvPr id="10" name="Rectangle 9"/>
          <p:cNvSpPr/>
          <p:nvPr/>
        </p:nvSpPr>
        <p:spPr>
          <a:xfrm>
            <a:off x="3690590" y="1024092"/>
            <a:ext cx="4969630" cy="277576"/>
          </a:xfrm>
          <a:prstGeom prst="rect">
            <a:avLst/>
          </a:prstGeom>
        </p:spPr>
        <p:txBody>
          <a:bodyPr wrap="none">
            <a:spAutoFit/>
          </a:bodyPr>
          <a:lstStyle/>
          <a:p>
            <a:pPr marL="914400" lvl="2">
              <a:lnSpc>
                <a:spcPct val="107000"/>
              </a:lnSpc>
              <a:spcAft>
                <a:spcPts val="800"/>
              </a:spcAft>
            </a:pPr>
            <a:r>
              <a:rPr lang="en-IN" sz="1100" dirty="0" smtClean="0">
                <a:latin typeface="Calibri" panose="020F0502020204030204" pitchFamily="34" charset="0"/>
                <a:ea typeface="Calibri" panose="020F0502020204030204" pitchFamily="34" charset="0"/>
                <a:cs typeface="Times New Roman" panose="02020603050405020304" pitchFamily="18" charset="0"/>
              </a:rPr>
              <a:t>2.  </a:t>
            </a:r>
            <a:r>
              <a:rPr lang="en-IN" sz="1200" dirty="0" smtClean="0">
                <a:latin typeface="Times New Roman" panose="02020603050405020304" pitchFamily="18" charset="0"/>
                <a:ea typeface="Calibri" panose="020F0502020204030204" pitchFamily="34" charset="0"/>
                <a:cs typeface="Times New Roman" panose="02020603050405020304" pitchFamily="18" charset="0"/>
              </a:rPr>
              <a:t>Comparing </a:t>
            </a:r>
            <a:r>
              <a:rPr lang="en-IN" sz="1200" b="1" dirty="0">
                <a:latin typeface="Times New Roman" panose="02020603050405020304" pitchFamily="18" charset="0"/>
                <a:ea typeface="Calibri" panose="020F0502020204030204" pitchFamily="34" charset="0"/>
                <a:cs typeface="Times New Roman" panose="02020603050405020304" pitchFamily="18" charset="0"/>
              </a:rPr>
              <a:t>Total Units Sold</a:t>
            </a:r>
            <a:r>
              <a:rPr lang="en-IN" sz="1200" dirty="0">
                <a:latin typeface="Times New Roman" panose="02020603050405020304" pitchFamily="18" charset="0"/>
                <a:ea typeface="Calibri" panose="020F0502020204030204" pitchFamily="34" charset="0"/>
                <a:cs typeface="Times New Roman" panose="02020603050405020304" pitchFamily="18" charset="0"/>
              </a:rPr>
              <a:t> </a:t>
            </a:r>
            <a:r>
              <a:rPr lang="en-IN" sz="1200" dirty="0" smtClean="0">
                <a:latin typeface="Times New Roman" panose="02020603050405020304" pitchFamily="18" charset="0"/>
                <a:ea typeface="Calibri" panose="020F0502020204030204" pitchFamily="34" charset="0"/>
                <a:cs typeface="Times New Roman" panose="02020603050405020304" pitchFamily="18" charset="0"/>
              </a:rPr>
              <a:t> and </a:t>
            </a:r>
            <a:r>
              <a:rPr lang="en-IN" sz="1200" b="1" dirty="0" smtClean="0">
                <a:latin typeface="Times New Roman" panose="02020603050405020304" pitchFamily="18" charset="0"/>
                <a:ea typeface="Calibri" panose="020F0502020204030204" pitchFamily="34" charset="0"/>
                <a:cs typeface="Times New Roman" panose="02020603050405020304" pitchFamily="18" charset="0"/>
              </a:rPr>
              <a:t>Gross Sales </a:t>
            </a:r>
            <a:r>
              <a:rPr lang="en-IN" sz="1200" dirty="0" smtClean="0">
                <a:latin typeface="Times New Roman" panose="02020603050405020304" pitchFamily="18" charset="0"/>
                <a:ea typeface="Calibri" panose="020F0502020204030204" pitchFamily="34" charset="0"/>
                <a:cs typeface="Times New Roman" panose="02020603050405020304" pitchFamily="18" charset="0"/>
              </a:rPr>
              <a:t>by </a:t>
            </a:r>
            <a:r>
              <a:rPr lang="en-IN" sz="1200" b="1" dirty="0">
                <a:latin typeface="Times New Roman" panose="02020603050405020304" pitchFamily="18" charset="0"/>
                <a:ea typeface="Calibri" panose="020F0502020204030204" pitchFamily="34" charset="0"/>
                <a:cs typeface="Times New Roman" panose="02020603050405020304" pitchFamily="18" charset="0"/>
              </a:rPr>
              <a:t>Segment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9" name="Picture 18"/>
          <p:cNvPicPr/>
          <p:nvPr/>
        </p:nvPicPr>
        <p:blipFill>
          <a:blip r:embed="rId4"/>
          <a:stretch>
            <a:fillRect/>
          </a:stretch>
        </p:blipFill>
        <p:spPr>
          <a:xfrm>
            <a:off x="4572000" y="1301668"/>
            <a:ext cx="4440382" cy="1877950"/>
          </a:xfrm>
          <a:prstGeom prst="rect">
            <a:avLst/>
          </a:prstGeom>
        </p:spPr>
      </p:pic>
      <p:sp>
        <p:nvSpPr>
          <p:cNvPr id="11" name="Rectangle 10"/>
          <p:cNvSpPr/>
          <p:nvPr/>
        </p:nvSpPr>
        <p:spPr>
          <a:xfrm>
            <a:off x="-602672" y="3408363"/>
            <a:ext cx="2763982" cy="869469"/>
          </a:xfrm>
          <a:prstGeom prst="rect">
            <a:avLst/>
          </a:prstGeom>
        </p:spPr>
        <p:txBody>
          <a:bodyPr wrap="square">
            <a:spAutoFit/>
          </a:bodyPr>
          <a:lstStyle/>
          <a:p>
            <a:pPr marL="914400" lvl="2">
              <a:lnSpc>
                <a:spcPct val="107000"/>
              </a:lnSpc>
              <a:spcAft>
                <a:spcPts val="800"/>
              </a:spcAft>
            </a:pPr>
            <a:r>
              <a:rPr lang="en-IN" sz="1200" dirty="0" smtClean="0">
                <a:latin typeface="Times New Roman" panose="02020603050405020304" pitchFamily="18" charset="0"/>
                <a:ea typeface="Calibri" panose="020F0502020204030204" pitchFamily="34" charset="0"/>
                <a:cs typeface="Times New Roman" panose="02020603050405020304" pitchFamily="18" charset="0"/>
              </a:rPr>
              <a:t>3. Comparing </a:t>
            </a:r>
            <a:r>
              <a:rPr lang="en-IN" sz="1200" b="1" dirty="0">
                <a:latin typeface="Times New Roman" panose="02020603050405020304" pitchFamily="18" charset="0"/>
                <a:ea typeface="Calibri" panose="020F0502020204030204" pitchFamily="34" charset="0"/>
                <a:cs typeface="Times New Roman" panose="02020603050405020304" pitchFamily="18" charset="0"/>
              </a:rPr>
              <a:t>Sales</a:t>
            </a:r>
            <a:r>
              <a:rPr lang="en-IN" sz="1200" dirty="0">
                <a:latin typeface="Times New Roman" panose="02020603050405020304" pitchFamily="18" charset="0"/>
                <a:ea typeface="Calibri" panose="020F0502020204030204" pitchFamily="34" charset="0"/>
                <a:cs typeface="Times New Roman" panose="02020603050405020304" pitchFamily="18" charset="0"/>
              </a:rPr>
              <a:t> or </a:t>
            </a:r>
            <a:r>
              <a:rPr lang="en-IN" sz="1200" b="1" dirty="0">
                <a:latin typeface="Times New Roman" panose="02020603050405020304" pitchFamily="18" charset="0"/>
                <a:ea typeface="Calibri" panose="020F0502020204030204" pitchFamily="34" charset="0"/>
                <a:cs typeface="Times New Roman" panose="02020603050405020304" pitchFamily="18" charset="0"/>
              </a:rPr>
              <a:t>Profit</a:t>
            </a:r>
            <a:r>
              <a:rPr lang="en-IN" sz="1200" dirty="0">
                <a:latin typeface="Times New Roman" panose="02020603050405020304" pitchFamily="18" charset="0"/>
                <a:ea typeface="Calibri" panose="020F0502020204030204" pitchFamily="34" charset="0"/>
                <a:cs typeface="Times New Roman" panose="02020603050405020304" pitchFamily="18" charset="0"/>
              </a:rPr>
              <a:t> by </a:t>
            </a:r>
            <a:r>
              <a:rPr lang="en-IN" sz="1200" b="1" dirty="0">
                <a:latin typeface="Times New Roman" panose="02020603050405020304" pitchFamily="18" charset="0"/>
                <a:ea typeface="Calibri" panose="020F0502020204030204" pitchFamily="34" charset="0"/>
                <a:cs typeface="Times New Roman" panose="02020603050405020304" pitchFamily="18" charset="0"/>
              </a:rPr>
              <a:t>Product</a:t>
            </a:r>
            <a:r>
              <a:rPr lang="en-IN" sz="1200" dirty="0">
                <a:latin typeface="Times New Roman" panose="02020603050405020304" pitchFamily="18" charset="0"/>
                <a:ea typeface="Calibri" panose="020F0502020204030204" pitchFamily="34" charset="0"/>
                <a:cs typeface="Times New Roman" panose="02020603050405020304" pitchFamily="18" charset="0"/>
              </a:rPr>
              <a:t> category to see which performs best</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1" name="Picture 20"/>
          <p:cNvPicPr/>
          <p:nvPr/>
        </p:nvPicPr>
        <p:blipFill>
          <a:blip r:embed="rId5"/>
          <a:stretch>
            <a:fillRect/>
          </a:stretch>
        </p:blipFill>
        <p:spPr>
          <a:xfrm>
            <a:off x="2161310" y="3220371"/>
            <a:ext cx="6567054" cy="192468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TotalTime>
  <Words>1400</Words>
  <Application>Microsoft Office PowerPoint</Application>
  <PresentationFormat>On-screen Show (16:9)</PresentationFormat>
  <Paragraphs>181</Paragraphs>
  <Slides>22</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22</vt:i4>
      </vt:variant>
    </vt:vector>
  </HeadingPairs>
  <TitlesOfParts>
    <vt:vector size="36" baseType="lpstr">
      <vt:lpstr>Montserrat</vt:lpstr>
      <vt:lpstr>Courier New</vt:lpstr>
      <vt:lpstr>Montserrat SemiBold</vt:lpstr>
      <vt:lpstr>Source Code Pro</vt:lpstr>
      <vt:lpstr>Segoe UI Symbol</vt:lpstr>
      <vt:lpstr>Segoe UI</vt:lpstr>
      <vt:lpstr>Calibri Light</vt:lpstr>
      <vt:lpstr>Times New Roman</vt:lpstr>
      <vt:lpstr>Wingdings</vt:lpstr>
      <vt:lpstr>Symbol</vt:lpstr>
      <vt:lpstr>Calibri</vt:lpstr>
      <vt:lpstr>Arial</vt:lpstr>
      <vt:lpstr>Simple Light</vt:lpstr>
      <vt:lpstr>3_Beach Day</vt:lpstr>
      <vt:lpstr>PowerPoint Presentation</vt:lpstr>
      <vt:lpstr>PowerPoint Presentation</vt:lpstr>
      <vt:lpstr>Data Exploration </vt:lpstr>
      <vt:lpstr>PowerPoint Presentation</vt:lpstr>
      <vt:lpstr>Statistical Analysis using Excel</vt:lpstr>
      <vt:lpstr>PowerPoint Presentation</vt:lpstr>
      <vt:lpstr>PowerPoint Presentation</vt:lpstr>
      <vt:lpstr>PowerPoint Presentation</vt:lpstr>
      <vt:lpstr>Graphical Analysis using Excel</vt:lpstr>
      <vt:lpstr>PowerPoint Presentation</vt:lpstr>
      <vt:lpstr>PowerPoint Presentation</vt:lpstr>
      <vt:lpstr>PowerPoint Presentation</vt:lpstr>
      <vt:lpstr>PowerPoint Presentation</vt:lpstr>
      <vt:lpstr>PowerPoint Presentation</vt:lpstr>
      <vt:lpstr>Insert the given data into the SQL server</vt:lpstr>
      <vt:lpstr>PowerPoint Presentation</vt:lpstr>
      <vt:lpstr>Import the Data from the SQL Database into PowerBI</vt:lpstr>
      <vt:lpstr>Interactive Dashboard by using visualization tools</vt:lpstr>
      <vt:lpstr>Conclusion and Inferences</vt:lpstr>
      <vt:lpstr>PowerPoint Presentation</vt:lpstr>
      <vt:lpstr>PowerPoint Presentation</vt:lpstr>
      <vt:lpstr>Endnotes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MAHIDHAR</cp:lastModifiedBy>
  <cp:revision>17</cp:revision>
  <dcterms:modified xsi:type="dcterms:W3CDTF">2025-01-30T07:16:37Z</dcterms:modified>
</cp:coreProperties>
</file>